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0.xml" ContentType="application/vnd.openxmlformats-officedocument.presentationml.notesSlide+xml"/>
  <Override PartName="/ppt/charts/chart40.xml" ContentType="application/vnd.openxmlformats-officedocument.drawingml.chart+xml"/>
  <Override PartName="/ppt/notesSlides/notesSlide11.xml" ContentType="application/vnd.openxmlformats-officedocument.presentationml.notesSlide+xml"/>
  <Override PartName="/ppt/charts/chart4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50" r:id="rId2"/>
    <p:sldMasterId id="2147483854" r:id="rId3"/>
    <p:sldMasterId id="2147483694" r:id="rId4"/>
    <p:sldMasterId id="2147483858" r:id="rId5"/>
    <p:sldMasterId id="2147483842" r:id="rId6"/>
  </p:sldMasterIdLst>
  <p:notesMasterIdLst>
    <p:notesMasterId r:id="rId33"/>
  </p:notesMasterIdLst>
  <p:handoutMasterIdLst>
    <p:handoutMasterId r:id="rId34"/>
  </p:handoutMasterIdLst>
  <p:sldIdLst>
    <p:sldId id="291" r:id="rId7"/>
    <p:sldId id="311" r:id="rId8"/>
    <p:sldId id="710" r:id="rId9"/>
    <p:sldId id="730" r:id="rId10"/>
    <p:sldId id="691" r:id="rId11"/>
    <p:sldId id="688" r:id="rId12"/>
    <p:sldId id="712" r:id="rId13"/>
    <p:sldId id="713" r:id="rId14"/>
    <p:sldId id="715" r:id="rId15"/>
    <p:sldId id="697" r:id="rId16"/>
    <p:sldId id="574" r:id="rId17"/>
    <p:sldId id="716" r:id="rId18"/>
    <p:sldId id="717" r:id="rId19"/>
    <p:sldId id="718" r:id="rId20"/>
    <p:sldId id="719" r:id="rId21"/>
    <p:sldId id="720" r:id="rId22"/>
    <p:sldId id="721" r:id="rId23"/>
    <p:sldId id="722" r:id="rId24"/>
    <p:sldId id="724" r:id="rId25"/>
    <p:sldId id="725" r:id="rId26"/>
    <p:sldId id="726" r:id="rId27"/>
    <p:sldId id="727" r:id="rId28"/>
    <p:sldId id="728" r:id="rId29"/>
    <p:sldId id="729" r:id="rId30"/>
    <p:sldId id="711" r:id="rId31"/>
    <p:sldId id="361" r:id="rId32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 userDrawn="1">
          <p15:clr>
            <a:srgbClr val="A4A3A4"/>
          </p15:clr>
        </p15:guide>
        <p15:guide id="2" orient="horz" pos="577" userDrawn="1">
          <p15:clr>
            <a:srgbClr val="A4A3A4"/>
          </p15:clr>
        </p15:guide>
        <p15:guide id="5" orient="horz" pos="3208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8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Matulkova" initials="KM" lastIdx="1" clrIdx="0">
    <p:extLst>
      <p:ext uri="{19B8F6BF-5375-455C-9EA6-DF929625EA0E}">
        <p15:presenceInfo xmlns:p15="http://schemas.microsoft.com/office/powerpoint/2012/main" userId="S::Klara.Matulkova@ipsos.com::0513fe08-82d0-4f32-b5e7-bd7528a7ca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87878"/>
    <a:srgbClr val="ED6737"/>
    <a:srgbClr val="FF0000"/>
    <a:srgbClr val="FBB040"/>
    <a:srgbClr val="A1C46B"/>
    <a:srgbClr val="008BCA"/>
    <a:srgbClr val="1F497D"/>
    <a:srgbClr val="008E94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6357" autoAdjust="0"/>
  </p:normalViewPr>
  <p:slideViewPr>
    <p:cSldViewPr showGuides="1">
      <p:cViewPr varScale="1">
        <p:scale>
          <a:sx n="149" d="100"/>
          <a:sy n="149" d="100"/>
        </p:scale>
        <p:origin x="592" y="176"/>
      </p:cViewPr>
      <p:guideLst>
        <p:guide orient="horz" pos="123"/>
        <p:guide orient="horz" pos="577"/>
        <p:guide orient="horz" pos="3208"/>
        <p:guide pos="113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2898" y="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2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8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Sheet1!$B$2:$O$2</c:f>
              <c:numCache>
                <c:formatCode>0.0</c:formatCode>
                <c:ptCount val="14"/>
                <c:pt idx="0">
                  <c:v>4.6875</c:v>
                </c:pt>
                <c:pt idx="1">
                  <c:v>4.9309664694280002</c:v>
                </c:pt>
                <c:pt idx="2">
                  <c:v>4.4487427466150997</c:v>
                </c:pt>
                <c:pt idx="3">
                  <c:v>9.375</c:v>
                </c:pt>
                <c:pt idx="4">
                  <c:v>5.4945054945054999</c:v>
                </c:pt>
                <c:pt idx="5">
                  <c:v>3.9647577092511002</c:v>
                </c:pt>
                <c:pt idx="6">
                  <c:v>3.5087719298245998</c:v>
                </c:pt>
                <c:pt idx="7">
                  <c:v>1.5544041450777</c:v>
                </c:pt>
                <c:pt idx="8">
                  <c:v>1.0989010989011001</c:v>
                </c:pt>
                <c:pt idx="9">
                  <c:v>3.8461538461538001</c:v>
                </c:pt>
                <c:pt idx="10">
                  <c:v>2.0408163265305999</c:v>
                </c:pt>
                <c:pt idx="11">
                  <c:v>2.9411764705882</c:v>
                </c:pt>
                <c:pt idx="12">
                  <c:v>5.6603773584906003</c:v>
                </c:pt>
                <c:pt idx="13">
                  <c:v>7.6335877862594996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Sheet1!$B$3:$O$3</c:f>
              <c:numCache>
                <c:formatCode>0.0</c:formatCode>
                <c:ptCount val="14"/>
                <c:pt idx="0">
                  <c:v>5.95703125</c:v>
                </c:pt>
                <c:pt idx="1">
                  <c:v>5.1282051282051002</c:v>
                </c:pt>
                <c:pt idx="2">
                  <c:v>6.7698259187621002</c:v>
                </c:pt>
                <c:pt idx="3">
                  <c:v>9.375</c:v>
                </c:pt>
                <c:pt idx="4">
                  <c:v>8.7912087912088008</c:v>
                </c:pt>
                <c:pt idx="5">
                  <c:v>3.0837004405286002</c:v>
                </c:pt>
                <c:pt idx="6">
                  <c:v>4.0935672514619998</c:v>
                </c:pt>
                <c:pt idx="7">
                  <c:v>4.1450777202072997</c:v>
                </c:pt>
                <c:pt idx="8">
                  <c:v>3.2967032967033001</c:v>
                </c:pt>
                <c:pt idx="9">
                  <c:v>2.8846153846154001</c:v>
                </c:pt>
                <c:pt idx="10">
                  <c:v>4.0816326530611997</c:v>
                </c:pt>
                <c:pt idx="11">
                  <c:v>6.3725490196078001</c:v>
                </c:pt>
                <c:pt idx="12">
                  <c:v>5.2830188679244996</c:v>
                </c:pt>
                <c:pt idx="13">
                  <c:v>9.1603053435113999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Sheet1!$B$4:$O$4</c:f>
              <c:numCache>
                <c:formatCode>0.0</c:formatCode>
                <c:ptCount val="14"/>
                <c:pt idx="0">
                  <c:v>29.58984375</c:v>
                </c:pt>
                <c:pt idx="1">
                  <c:v>27.41617357002</c:v>
                </c:pt>
                <c:pt idx="2">
                  <c:v>31.721470019342</c:v>
                </c:pt>
                <c:pt idx="3">
                  <c:v>39.375</c:v>
                </c:pt>
                <c:pt idx="4">
                  <c:v>39.926739926739998</c:v>
                </c:pt>
                <c:pt idx="5">
                  <c:v>26.872246696034999</c:v>
                </c:pt>
                <c:pt idx="6">
                  <c:v>14.619883040935999</c:v>
                </c:pt>
                <c:pt idx="7">
                  <c:v>23.316062176166</c:v>
                </c:pt>
                <c:pt idx="8">
                  <c:v>15.384615384615</c:v>
                </c:pt>
                <c:pt idx="9">
                  <c:v>28.846153846153999</c:v>
                </c:pt>
                <c:pt idx="10">
                  <c:v>26.530612244897998</c:v>
                </c:pt>
                <c:pt idx="11">
                  <c:v>32.352941176470999</c:v>
                </c:pt>
                <c:pt idx="12">
                  <c:v>33.207547169811001</c:v>
                </c:pt>
                <c:pt idx="13">
                  <c:v>30.152671755724999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D-4C81-BBE9-1DC8ADA75E09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Sheet1!$B$5:$O$5</c:f>
              <c:numCache>
                <c:formatCode>0.0</c:formatCode>
                <c:ptCount val="14"/>
                <c:pt idx="0">
                  <c:v>8.7890625</c:v>
                </c:pt>
                <c:pt idx="1">
                  <c:v>8.8757396449704</c:v>
                </c:pt>
                <c:pt idx="2">
                  <c:v>8.7040618955513001</c:v>
                </c:pt>
                <c:pt idx="3">
                  <c:v>10</c:v>
                </c:pt>
                <c:pt idx="4">
                  <c:v>10.622710622711001</c:v>
                </c:pt>
                <c:pt idx="5">
                  <c:v>14.096916299559</c:v>
                </c:pt>
                <c:pt idx="6">
                  <c:v>4.6783625730993998</c:v>
                </c:pt>
                <c:pt idx="7">
                  <c:v>2.5906735751294998</c:v>
                </c:pt>
                <c:pt idx="8">
                  <c:v>9.8901098901098994</c:v>
                </c:pt>
                <c:pt idx="9">
                  <c:v>10.576923076923</c:v>
                </c:pt>
                <c:pt idx="10">
                  <c:v>11.224489795918</c:v>
                </c:pt>
                <c:pt idx="11">
                  <c:v>12.745098039216</c:v>
                </c:pt>
                <c:pt idx="12">
                  <c:v>6.7924528301886999</c:v>
                </c:pt>
                <c:pt idx="13">
                  <c:v>5.7251908396947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Sheet1!$B$6:$O$6</c:f>
              <c:numCache>
                <c:formatCode>0.0</c:formatCode>
                <c:ptCount val="14"/>
                <c:pt idx="0">
                  <c:v>42.96875</c:v>
                </c:pt>
                <c:pt idx="1">
                  <c:v>43.984220907298003</c:v>
                </c:pt>
                <c:pt idx="2">
                  <c:v>41.972920696324998</c:v>
                </c:pt>
                <c:pt idx="3">
                  <c:v>25.625</c:v>
                </c:pt>
                <c:pt idx="4">
                  <c:v>30.769230769231001</c:v>
                </c:pt>
                <c:pt idx="5">
                  <c:v>44.052863436122998</c:v>
                </c:pt>
                <c:pt idx="6">
                  <c:v>61.988304093567002</c:v>
                </c:pt>
                <c:pt idx="7">
                  <c:v>56.476683937823999</c:v>
                </c:pt>
                <c:pt idx="8">
                  <c:v>51.648351648351998</c:v>
                </c:pt>
                <c:pt idx="9">
                  <c:v>35.576923076923002</c:v>
                </c:pt>
                <c:pt idx="10">
                  <c:v>43.877551020407999</c:v>
                </c:pt>
                <c:pt idx="11">
                  <c:v>39.705882352941003</c:v>
                </c:pt>
                <c:pt idx="12">
                  <c:v>44.528301886792001</c:v>
                </c:pt>
                <c:pt idx="13">
                  <c:v>44.274809160304997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Sheet1!$B$7:$O$7</c:f>
              <c:numCache>
                <c:formatCode>0.0</c:formatCode>
                <c:ptCount val="14"/>
                <c:pt idx="0">
                  <c:v>8.0078125</c:v>
                </c:pt>
                <c:pt idx="1">
                  <c:v>9.6646942800788995</c:v>
                </c:pt>
                <c:pt idx="2">
                  <c:v>6.3829787234042996</c:v>
                </c:pt>
                <c:pt idx="3">
                  <c:v>6.25</c:v>
                </c:pt>
                <c:pt idx="4">
                  <c:v>4.3956043956044004</c:v>
                </c:pt>
                <c:pt idx="5">
                  <c:v>7.9295154185022003</c:v>
                </c:pt>
                <c:pt idx="6">
                  <c:v>11.111111111111001</c:v>
                </c:pt>
                <c:pt idx="7">
                  <c:v>11.917098445596</c:v>
                </c:pt>
                <c:pt idx="8">
                  <c:v>18.681318681318999</c:v>
                </c:pt>
                <c:pt idx="9">
                  <c:v>18.269230769231001</c:v>
                </c:pt>
                <c:pt idx="10">
                  <c:v>12.244897959184</c:v>
                </c:pt>
                <c:pt idx="11">
                  <c:v>5.8823529411765003</c:v>
                </c:pt>
                <c:pt idx="12">
                  <c:v>4.9056603773585001</c:v>
                </c:pt>
                <c:pt idx="13">
                  <c:v>3.4351145038167998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Sheet1!$B$8:$O$8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Sheet1!$B$2:$L$2</c:f>
              <c:numCache>
                <c:formatCode>0.0</c:formatCode>
                <c:ptCount val="11"/>
                <c:pt idx="0">
                  <c:v>32.2265625</c:v>
                </c:pt>
                <c:pt idx="1">
                  <c:v>23.809523809523998</c:v>
                </c:pt>
                <c:pt idx="2">
                  <c:v>28.301886792453001</c:v>
                </c:pt>
                <c:pt idx="3">
                  <c:v>39.215686274509999</c:v>
                </c:pt>
                <c:pt idx="4">
                  <c:v>37.096774193548001</c:v>
                </c:pt>
                <c:pt idx="5">
                  <c:v>34.126984126983999</c:v>
                </c:pt>
                <c:pt idx="6">
                  <c:v>19.047619047619001</c:v>
                </c:pt>
                <c:pt idx="7">
                  <c:v>28.571428571428999</c:v>
                </c:pt>
                <c:pt idx="8">
                  <c:v>28.813559322033999</c:v>
                </c:pt>
                <c:pt idx="9">
                  <c:v>39.682539682540003</c:v>
                </c:pt>
                <c:pt idx="10">
                  <c:v>29.032258064516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Sheet1!$B$3:$L$3</c:f>
              <c:numCache>
                <c:formatCode>0.0</c:formatCode>
                <c:ptCount val="11"/>
                <c:pt idx="0">
                  <c:v>28.80859375</c:v>
                </c:pt>
                <c:pt idx="1">
                  <c:v>33.333333333333002</c:v>
                </c:pt>
                <c:pt idx="2">
                  <c:v>33.962264150943</c:v>
                </c:pt>
                <c:pt idx="3">
                  <c:v>21.568627450979999</c:v>
                </c:pt>
                <c:pt idx="4">
                  <c:v>29.569892473117999</c:v>
                </c:pt>
                <c:pt idx="5">
                  <c:v>31.746031746031999</c:v>
                </c:pt>
                <c:pt idx="6">
                  <c:v>27.619047619048001</c:v>
                </c:pt>
                <c:pt idx="7">
                  <c:v>28.571428571428999</c:v>
                </c:pt>
                <c:pt idx="8">
                  <c:v>27.118644067797</c:v>
                </c:pt>
                <c:pt idx="9">
                  <c:v>28.571428571428999</c:v>
                </c:pt>
                <c:pt idx="10">
                  <c:v>31.451612903226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Sheet1!$B$4:$L$4</c:f>
              <c:numCache>
                <c:formatCode>0.0</c:formatCode>
                <c:ptCount val="11"/>
                <c:pt idx="0">
                  <c:v>20.703125</c:v>
                </c:pt>
                <c:pt idx="1">
                  <c:v>23.809523809523998</c:v>
                </c:pt>
                <c:pt idx="2">
                  <c:v>24.528301886792001</c:v>
                </c:pt>
                <c:pt idx="3">
                  <c:v>17.647058823529001</c:v>
                </c:pt>
                <c:pt idx="4">
                  <c:v>22.043010752688001</c:v>
                </c:pt>
                <c:pt idx="5">
                  <c:v>19.047619047619001</c:v>
                </c:pt>
                <c:pt idx="6">
                  <c:v>28.571428571428999</c:v>
                </c:pt>
                <c:pt idx="7">
                  <c:v>20.634920634920999</c:v>
                </c:pt>
                <c:pt idx="8">
                  <c:v>23.728813559321999</c:v>
                </c:pt>
                <c:pt idx="9">
                  <c:v>11.904761904761999</c:v>
                </c:pt>
                <c:pt idx="10">
                  <c:v>20.967741935484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Sheet1!$B$5:$L$5</c:f>
              <c:numCache>
                <c:formatCode>0.0</c:formatCode>
                <c:ptCount val="11"/>
                <c:pt idx="0">
                  <c:v>18.26171875</c:v>
                </c:pt>
                <c:pt idx="1">
                  <c:v>19.047619047619001</c:v>
                </c:pt>
                <c:pt idx="2">
                  <c:v>13.207547169811001</c:v>
                </c:pt>
                <c:pt idx="3">
                  <c:v>22.549019607843</c:v>
                </c:pt>
                <c:pt idx="4">
                  <c:v>11.290322580645</c:v>
                </c:pt>
                <c:pt idx="5">
                  <c:v>15.873015873016</c:v>
                </c:pt>
                <c:pt idx="6">
                  <c:v>24.761904761905001</c:v>
                </c:pt>
                <c:pt idx="7">
                  <c:v>22.222222222222001</c:v>
                </c:pt>
                <c:pt idx="8">
                  <c:v>20.338983050846998</c:v>
                </c:pt>
                <c:pt idx="9">
                  <c:v>19.841269841270002</c:v>
                </c:pt>
                <c:pt idx="10">
                  <c:v>18.548387096774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Sheet1!$B$6:$L$6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Sheet1!$B$2:$O$2</c:f>
              <c:numCache>
                <c:formatCode>0.0</c:formatCode>
                <c:ptCount val="14"/>
                <c:pt idx="0">
                  <c:v>10.25390625</c:v>
                </c:pt>
                <c:pt idx="1">
                  <c:v>11.439842209072999</c:v>
                </c:pt>
                <c:pt idx="2">
                  <c:v>9.0909090909091006</c:v>
                </c:pt>
                <c:pt idx="3">
                  <c:v>12.5</c:v>
                </c:pt>
                <c:pt idx="4">
                  <c:v>9.1575091575091996</c:v>
                </c:pt>
                <c:pt idx="5">
                  <c:v>8.8105726872247008</c:v>
                </c:pt>
                <c:pt idx="6">
                  <c:v>11.695906432749</c:v>
                </c:pt>
                <c:pt idx="7">
                  <c:v>10.362694300517999</c:v>
                </c:pt>
                <c:pt idx="8">
                  <c:v>8.7912087912088008</c:v>
                </c:pt>
                <c:pt idx="9">
                  <c:v>13.461538461538</c:v>
                </c:pt>
                <c:pt idx="10">
                  <c:v>9.1836734693878004</c:v>
                </c:pt>
                <c:pt idx="11">
                  <c:v>9.3137254901961004</c:v>
                </c:pt>
                <c:pt idx="12">
                  <c:v>6.7924528301886999</c:v>
                </c:pt>
                <c:pt idx="13">
                  <c:v>14.12213740458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Sheet1!$B$3:$O$3</c:f>
              <c:numCache>
                <c:formatCode>0.0</c:formatCode>
                <c:ptCount val="14"/>
                <c:pt idx="0">
                  <c:v>8.984375</c:v>
                </c:pt>
                <c:pt idx="1">
                  <c:v>9.4674556213018004</c:v>
                </c:pt>
                <c:pt idx="2">
                  <c:v>8.5106382978722994</c:v>
                </c:pt>
                <c:pt idx="3">
                  <c:v>15</c:v>
                </c:pt>
                <c:pt idx="4">
                  <c:v>10.622710622711001</c:v>
                </c:pt>
                <c:pt idx="5">
                  <c:v>5.2863436123348002</c:v>
                </c:pt>
                <c:pt idx="6">
                  <c:v>4.6783625730993998</c:v>
                </c:pt>
                <c:pt idx="7">
                  <c:v>9.8445595854922008</c:v>
                </c:pt>
                <c:pt idx="8">
                  <c:v>6.5934065934066002</c:v>
                </c:pt>
                <c:pt idx="9">
                  <c:v>11.538461538462</c:v>
                </c:pt>
                <c:pt idx="10">
                  <c:v>5.1020408163265003</c:v>
                </c:pt>
                <c:pt idx="11">
                  <c:v>7.8431372549020004</c:v>
                </c:pt>
                <c:pt idx="12">
                  <c:v>7.9245283018867996</c:v>
                </c:pt>
                <c:pt idx="13">
                  <c:v>12.213740458015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Sheet1!$B$4:$O$4</c:f>
              <c:numCache>
                <c:formatCode>0.0</c:formatCode>
                <c:ptCount val="14"/>
                <c:pt idx="0">
                  <c:v>26.953125</c:v>
                </c:pt>
                <c:pt idx="1">
                  <c:v>27.218934911243</c:v>
                </c:pt>
                <c:pt idx="2">
                  <c:v>26.692456479691</c:v>
                </c:pt>
                <c:pt idx="3">
                  <c:v>29.375</c:v>
                </c:pt>
                <c:pt idx="4">
                  <c:v>27.838827838827999</c:v>
                </c:pt>
                <c:pt idx="5">
                  <c:v>23.788546255507001</c:v>
                </c:pt>
                <c:pt idx="6">
                  <c:v>30.409356725146001</c:v>
                </c:pt>
                <c:pt idx="7">
                  <c:v>24.352331606218002</c:v>
                </c:pt>
                <c:pt idx="8">
                  <c:v>28.571428571428999</c:v>
                </c:pt>
                <c:pt idx="9">
                  <c:v>31.730769230768999</c:v>
                </c:pt>
                <c:pt idx="10">
                  <c:v>17.346938775510001</c:v>
                </c:pt>
                <c:pt idx="11">
                  <c:v>27.941176470588001</c:v>
                </c:pt>
                <c:pt idx="12">
                  <c:v>29.056603773585</c:v>
                </c:pt>
                <c:pt idx="13">
                  <c:v>25.190839694655999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Sheet1!$B$5:$O$5</c:f>
              <c:numCache>
                <c:formatCode>0.0</c:formatCode>
                <c:ptCount val="14"/>
                <c:pt idx="0">
                  <c:v>39.6484375</c:v>
                </c:pt>
                <c:pt idx="1">
                  <c:v>40.433925049309998</c:v>
                </c:pt>
                <c:pt idx="2">
                  <c:v>38.878143133461997</c:v>
                </c:pt>
                <c:pt idx="3">
                  <c:v>29.375</c:v>
                </c:pt>
                <c:pt idx="4">
                  <c:v>36.630036630036997</c:v>
                </c:pt>
                <c:pt idx="5">
                  <c:v>45.374449339206997</c:v>
                </c:pt>
                <c:pt idx="6">
                  <c:v>42.690058479531999</c:v>
                </c:pt>
                <c:pt idx="7">
                  <c:v>43.00518134715</c:v>
                </c:pt>
                <c:pt idx="8">
                  <c:v>43.956043956043999</c:v>
                </c:pt>
                <c:pt idx="9">
                  <c:v>26.923076923077002</c:v>
                </c:pt>
                <c:pt idx="10">
                  <c:v>53.061224489795997</c:v>
                </c:pt>
                <c:pt idx="11">
                  <c:v>39.215686274509999</c:v>
                </c:pt>
                <c:pt idx="12">
                  <c:v>43.396226415093999</c:v>
                </c:pt>
                <c:pt idx="13">
                  <c:v>35.114503816793999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Sheet1!$B$6:$O$6</c:f>
              <c:numCache>
                <c:formatCode>0.0</c:formatCode>
                <c:ptCount val="14"/>
                <c:pt idx="0">
                  <c:v>14.16015625</c:v>
                </c:pt>
                <c:pt idx="1">
                  <c:v>11.439842209072999</c:v>
                </c:pt>
                <c:pt idx="2">
                  <c:v>16.827852998066</c:v>
                </c:pt>
                <c:pt idx="3">
                  <c:v>13.75</c:v>
                </c:pt>
                <c:pt idx="4">
                  <c:v>15.750915750916</c:v>
                </c:pt>
                <c:pt idx="5">
                  <c:v>16.740088105727001</c:v>
                </c:pt>
                <c:pt idx="6">
                  <c:v>10.526315789473999</c:v>
                </c:pt>
                <c:pt idx="7">
                  <c:v>12.435233160621999</c:v>
                </c:pt>
                <c:pt idx="8">
                  <c:v>12.087912087912001</c:v>
                </c:pt>
                <c:pt idx="9">
                  <c:v>16.346153846153999</c:v>
                </c:pt>
                <c:pt idx="10">
                  <c:v>15.30612244898</c:v>
                </c:pt>
                <c:pt idx="11">
                  <c:v>15.686274509804001</c:v>
                </c:pt>
                <c:pt idx="12">
                  <c:v>13.207547169811001</c:v>
                </c:pt>
                <c:pt idx="13">
                  <c:v>13.740458015267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Sheet1!$B$7:$O$7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Sheet1!$B$2:$L$2</c:f>
              <c:numCache>
                <c:formatCode>0.0</c:formatCode>
                <c:ptCount val="11"/>
                <c:pt idx="0">
                  <c:v>10.25390625</c:v>
                </c:pt>
                <c:pt idx="1">
                  <c:v>4.7619047619048001</c:v>
                </c:pt>
                <c:pt idx="2">
                  <c:v>3.7735849056604001</c:v>
                </c:pt>
                <c:pt idx="3">
                  <c:v>6.8627450980392002</c:v>
                </c:pt>
                <c:pt idx="4">
                  <c:v>11.827956989246999</c:v>
                </c:pt>
                <c:pt idx="5">
                  <c:v>11.111111111111001</c:v>
                </c:pt>
                <c:pt idx="6">
                  <c:v>10.47619047619</c:v>
                </c:pt>
                <c:pt idx="7">
                  <c:v>3.1746031746032002</c:v>
                </c:pt>
                <c:pt idx="8">
                  <c:v>9.3220338983051008</c:v>
                </c:pt>
                <c:pt idx="9">
                  <c:v>15.079365079364999</c:v>
                </c:pt>
                <c:pt idx="10">
                  <c:v>12.903225806451999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Sheet1!$B$3:$L$3</c:f>
              <c:numCache>
                <c:formatCode>0.0</c:formatCode>
                <c:ptCount val="11"/>
                <c:pt idx="0">
                  <c:v>8.984375</c:v>
                </c:pt>
                <c:pt idx="1">
                  <c:v>4.7619047619048001</c:v>
                </c:pt>
                <c:pt idx="2">
                  <c:v>9.4339622641508996</c:v>
                </c:pt>
                <c:pt idx="3">
                  <c:v>12.745098039216</c:v>
                </c:pt>
                <c:pt idx="4">
                  <c:v>7.5268817204301</c:v>
                </c:pt>
                <c:pt idx="5">
                  <c:v>11.904761904761999</c:v>
                </c:pt>
                <c:pt idx="6">
                  <c:v>6.6666666666666998</c:v>
                </c:pt>
                <c:pt idx="7">
                  <c:v>12.698412698413</c:v>
                </c:pt>
                <c:pt idx="8">
                  <c:v>12.71186440678</c:v>
                </c:pt>
                <c:pt idx="9">
                  <c:v>4.7619047619048001</c:v>
                </c:pt>
                <c:pt idx="10">
                  <c:v>6.4516129032257998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Sheet1!$B$4:$L$4</c:f>
              <c:numCache>
                <c:formatCode>0.0</c:formatCode>
                <c:ptCount val="11"/>
                <c:pt idx="0">
                  <c:v>26.953125</c:v>
                </c:pt>
                <c:pt idx="1">
                  <c:v>52.380952380952003</c:v>
                </c:pt>
                <c:pt idx="2">
                  <c:v>24.528301886792001</c:v>
                </c:pt>
                <c:pt idx="3">
                  <c:v>24.509803921568999</c:v>
                </c:pt>
                <c:pt idx="4">
                  <c:v>26.344086021504999</c:v>
                </c:pt>
                <c:pt idx="5">
                  <c:v>29.365079365079001</c:v>
                </c:pt>
                <c:pt idx="6">
                  <c:v>18.095238095237999</c:v>
                </c:pt>
                <c:pt idx="7">
                  <c:v>20.634920634920999</c:v>
                </c:pt>
                <c:pt idx="8">
                  <c:v>22.033898305085</c:v>
                </c:pt>
                <c:pt idx="9">
                  <c:v>39.682539682540003</c:v>
                </c:pt>
                <c:pt idx="10">
                  <c:v>26.612903225806001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Sheet1!$B$5:$L$5</c:f>
              <c:numCache>
                <c:formatCode>0.0</c:formatCode>
                <c:ptCount val="11"/>
                <c:pt idx="0">
                  <c:v>39.6484375</c:v>
                </c:pt>
                <c:pt idx="1">
                  <c:v>33.333333333333002</c:v>
                </c:pt>
                <c:pt idx="2">
                  <c:v>49.056603773585003</c:v>
                </c:pt>
                <c:pt idx="3">
                  <c:v>40.196078431373003</c:v>
                </c:pt>
                <c:pt idx="4">
                  <c:v>43.548387096774</c:v>
                </c:pt>
                <c:pt idx="5">
                  <c:v>38.095238095238003</c:v>
                </c:pt>
                <c:pt idx="6">
                  <c:v>46.666666666666998</c:v>
                </c:pt>
                <c:pt idx="7">
                  <c:v>52.380952380952003</c:v>
                </c:pt>
                <c:pt idx="8">
                  <c:v>37.288135593219998</c:v>
                </c:pt>
                <c:pt idx="9">
                  <c:v>25.396825396825001</c:v>
                </c:pt>
                <c:pt idx="10">
                  <c:v>37.096774193548001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Sheet1!$B$6:$L$6</c:f>
              <c:numCache>
                <c:formatCode>0.0</c:formatCode>
                <c:ptCount val="11"/>
                <c:pt idx="0">
                  <c:v>14.16015625</c:v>
                </c:pt>
                <c:pt idx="1">
                  <c:v>4.7619047619048001</c:v>
                </c:pt>
                <c:pt idx="2">
                  <c:v>13.207547169811001</c:v>
                </c:pt>
                <c:pt idx="3">
                  <c:v>16.666666666666998</c:v>
                </c:pt>
                <c:pt idx="4">
                  <c:v>10.752688172042999</c:v>
                </c:pt>
                <c:pt idx="5">
                  <c:v>10.31746031746</c:v>
                </c:pt>
                <c:pt idx="6">
                  <c:v>18.095238095237999</c:v>
                </c:pt>
                <c:pt idx="7">
                  <c:v>11.111111111111001</c:v>
                </c:pt>
                <c:pt idx="8">
                  <c:v>18.644067796609999</c:v>
                </c:pt>
                <c:pt idx="9">
                  <c:v>15.079365079364999</c:v>
                </c:pt>
                <c:pt idx="10">
                  <c:v>16.935483870968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1829918267752433"/>
          <c:w val="0.79868553868436964"/>
          <c:h val="0.87478289573847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069242306410396E-2"/>
                  <c:y val="6.9181939431145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0-4579-9A02-082599ED8522}"/>
                </c:ext>
              </c:extLst>
            </c:dLbl>
            <c:dLbl>
              <c:idx val="1"/>
              <c:layout>
                <c:manualLayout>
                  <c:x val="-1.1023080768803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0-4579-9A02-082599ED85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40404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Dobrý kolektiv</c:v>
                </c:pt>
                <c:pt idx="1">
                  <c:v>Benefity</c:v>
                </c:pt>
                <c:pt idx="2">
                  <c:v>Plat</c:v>
                </c:pt>
                <c:pt idx="3">
                  <c:v>Přístup k zaměstnancům, přístup nadřízených</c:v>
                </c:pt>
                <c:pt idx="4">
                  <c:v>Stabilita</c:v>
                </c:pt>
                <c:pt idx="5">
                  <c:v>Práce s lidmi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41.30859375</c:v>
                </c:pt>
                <c:pt idx="1">
                  <c:v>22.36328125</c:v>
                </c:pt>
                <c:pt idx="2">
                  <c:v>18.65234375</c:v>
                </c:pt>
                <c:pt idx="3">
                  <c:v>12.20703125</c:v>
                </c:pt>
                <c:pt idx="4">
                  <c:v>2.9296875</c:v>
                </c:pt>
                <c:pt idx="5">
                  <c:v>2.5390625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8-476E-B782-562384C9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36288"/>
        <c:axId val="976336832"/>
      </c:barChart>
      <c:catAx>
        <c:axId val="976336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76336832"/>
        <c:crosses val="autoZero"/>
        <c:auto val="1"/>
        <c:lblAlgn val="ctr"/>
        <c:lblOffset val="0"/>
        <c:noMultiLvlLbl val="0"/>
      </c:catAx>
      <c:valAx>
        <c:axId val="976336832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763362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3399"/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1829918267752433"/>
          <c:w val="0.79868553868436964"/>
          <c:h val="0.87478289573847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069242306410396E-2"/>
                  <c:y val="6.9181939431145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0-4579-9A02-082599ED8522}"/>
                </c:ext>
              </c:extLst>
            </c:dLbl>
            <c:dLbl>
              <c:idx val="1"/>
              <c:layout>
                <c:manualLayout>
                  <c:x val="-1.1023080768803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0-4579-9A02-082599ED85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40404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Dobrý kolektiv</c:v>
                </c:pt>
                <c:pt idx="1">
                  <c:v>Benefity</c:v>
                </c:pt>
                <c:pt idx="2">
                  <c:v>Plat</c:v>
                </c:pt>
                <c:pt idx="3">
                  <c:v>Přístup k zaměstnancům, přístup nadřízených</c:v>
                </c:pt>
                <c:pt idx="4">
                  <c:v>Stabilita</c:v>
                </c:pt>
                <c:pt idx="5">
                  <c:v>Práce s lidmi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41.30859375</c:v>
                </c:pt>
                <c:pt idx="1">
                  <c:v>22.36328125</c:v>
                </c:pt>
                <c:pt idx="2">
                  <c:v>18.65234375</c:v>
                </c:pt>
                <c:pt idx="3">
                  <c:v>12.20703125</c:v>
                </c:pt>
                <c:pt idx="4">
                  <c:v>2.9296875</c:v>
                </c:pt>
                <c:pt idx="5">
                  <c:v>2.5390625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8-476E-B782-562384C9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36288"/>
        <c:axId val="976336832"/>
      </c:barChart>
      <c:catAx>
        <c:axId val="976336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76336832"/>
        <c:crosses val="autoZero"/>
        <c:auto val="1"/>
        <c:lblAlgn val="ctr"/>
        <c:lblOffset val="0"/>
        <c:noMultiLvlLbl val="0"/>
      </c:catAx>
      <c:valAx>
        <c:axId val="976336832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763362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3399"/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9-4CAF-9E60-FA84A356730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B-4E38-9EF3-5CF2DEC7B2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B-4E38-9EF3-5CF2DEC7B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A-4053-86B4-905C717B070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A-4053-86B4-905C717B07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A-4053-86B4-905C717B0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8-4E51-9625-9AC884B7B6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8-4E51-9625-9AC884B7B6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A8-4E51-9625-9AC884B7B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86-4E42-8527-1156DBBDB68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86-4E42-8527-1156DBBDB6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86-4E42-8527-1156DBBDB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F-42DC-ACF8-E8FEA83279D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F-42DC-ACF8-E8FEA83279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F-42DC-ACF8-E8FEA8327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4907899169936152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Sheet1!$B$2:$L$2</c:f>
              <c:numCache>
                <c:formatCode>0.0</c:formatCode>
                <c:ptCount val="11"/>
                <c:pt idx="0">
                  <c:v>4.6875</c:v>
                </c:pt>
                <c:pt idx="1">
                  <c:v>4.7619047619048001</c:v>
                </c:pt>
                <c:pt idx="2">
                  <c:v>3.7735849056604001</c:v>
                </c:pt>
                <c:pt idx="3">
                  <c:v>7.8431372549020004</c:v>
                </c:pt>
                <c:pt idx="4">
                  <c:v>4.3010752688171996</c:v>
                </c:pt>
                <c:pt idx="5">
                  <c:v>4.7619047619048001</c:v>
                </c:pt>
                <c:pt idx="6">
                  <c:v>2.8571428571428998</c:v>
                </c:pt>
                <c:pt idx="7">
                  <c:v>0</c:v>
                </c:pt>
                <c:pt idx="8">
                  <c:v>5.0847457627118997</c:v>
                </c:pt>
                <c:pt idx="9">
                  <c:v>6.3492063492063</c:v>
                </c:pt>
                <c:pt idx="10">
                  <c:v>4.8387096774194003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Sheet1!$B$3:$L$3</c:f>
              <c:numCache>
                <c:formatCode>0.0</c:formatCode>
                <c:ptCount val="11"/>
                <c:pt idx="0">
                  <c:v>5.95703125</c:v>
                </c:pt>
                <c:pt idx="1">
                  <c:v>9.5238095238095006</c:v>
                </c:pt>
                <c:pt idx="2">
                  <c:v>11.320754716981</c:v>
                </c:pt>
                <c:pt idx="3">
                  <c:v>4.9019607843137001</c:v>
                </c:pt>
                <c:pt idx="4">
                  <c:v>2.6881720430108</c:v>
                </c:pt>
                <c:pt idx="5">
                  <c:v>3.9682539682539999</c:v>
                </c:pt>
                <c:pt idx="6">
                  <c:v>4.7619047619048001</c:v>
                </c:pt>
                <c:pt idx="7">
                  <c:v>11.111111111111001</c:v>
                </c:pt>
                <c:pt idx="8">
                  <c:v>5.0847457627118997</c:v>
                </c:pt>
                <c:pt idx="9">
                  <c:v>7.9365079365079003</c:v>
                </c:pt>
                <c:pt idx="10">
                  <c:v>8.0645161290323006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Sheet1!$B$4:$L$4</c:f>
              <c:numCache>
                <c:formatCode>0.0</c:formatCode>
                <c:ptCount val="11"/>
                <c:pt idx="0">
                  <c:v>29.58984375</c:v>
                </c:pt>
                <c:pt idx="1">
                  <c:v>23.809523809523998</c:v>
                </c:pt>
                <c:pt idx="2">
                  <c:v>33.962264150943</c:v>
                </c:pt>
                <c:pt idx="3">
                  <c:v>32.352941176470999</c:v>
                </c:pt>
                <c:pt idx="4">
                  <c:v>28.494623655914001</c:v>
                </c:pt>
                <c:pt idx="5">
                  <c:v>28.571428571428999</c:v>
                </c:pt>
                <c:pt idx="6">
                  <c:v>35.238095238094999</c:v>
                </c:pt>
                <c:pt idx="7">
                  <c:v>34.920634920635003</c:v>
                </c:pt>
                <c:pt idx="8">
                  <c:v>27.118644067797</c:v>
                </c:pt>
                <c:pt idx="9">
                  <c:v>26.190476190476002</c:v>
                </c:pt>
                <c:pt idx="10">
                  <c:v>27.419354838709999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7D-4C81-BBE9-1DC8ADA75E09}"/>
            </c:ext>
          </c:extLst>
        </c:ser>
        <c:ser>
          <c:idx val="7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Sheet1!$B$5:$L$5</c:f>
              <c:numCache>
                <c:formatCode>0.0</c:formatCode>
                <c:ptCount val="11"/>
                <c:pt idx="0">
                  <c:v>8.7890625</c:v>
                </c:pt>
                <c:pt idx="1">
                  <c:v>9.5238095238095006</c:v>
                </c:pt>
                <c:pt idx="2">
                  <c:v>3.7735849056604001</c:v>
                </c:pt>
                <c:pt idx="3">
                  <c:v>10.78431372549</c:v>
                </c:pt>
                <c:pt idx="4">
                  <c:v>10.752688172042999</c:v>
                </c:pt>
                <c:pt idx="5">
                  <c:v>5.5555555555555998</c:v>
                </c:pt>
                <c:pt idx="6">
                  <c:v>9.5238095238095006</c:v>
                </c:pt>
                <c:pt idx="7">
                  <c:v>14.285714285714</c:v>
                </c:pt>
                <c:pt idx="8">
                  <c:v>10.169491525424</c:v>
                </c:pt>
                <c:pt idx="9">
                  <c:v>5.5555555555555998</c:v>
                </c:pt>
                <c:pt idx="10">
                  <c:v>8.0645161290323006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Sheet1!$B$6:$L$6</c:f>
              <c:numCache>
                <c:formatCode>0.0</c:formatCode>
                <c:ptCount val="11"/>
                <c:pt idx="0">
                  <c:v>42.96875</c:v>
                </c:pt>
                <c:pt idx="1">
                  <c:v>47.619047619047997</c:v>
                </c:pt>
                <c:pt idx="2">
                  <c:v>37.735849056604003</c:v>
                </c:pt>
                <c:pt idx="3">
                  <c:v>40.196078431373003</c:v>
                </c:pt>
                <c:pt idx="4">
                  <c:v>46.236559139785001</c:v>
                </c:pt>
                <c:pt idx="5">
                  <c:v>49.206349206349003</c:v>
                </c:pt>
                <c:pt idx="6">
                  <c:v>33.333333333333002</c:v>
                </c:pt>
                <c:pt idx="7">
                  <c:v>33.333333333333002</c:v>
                </c:pt>
                <c:pt idx="8">
                  <c:v>45.762711864407002</c:v>
                </c:pt>
                <c:pt idx="9">
                  <c:v>47.619047619047997</c:v>
                </c:pt>
                <c:pt idx="10">
                  <c:v>42.741935483871003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Sheet1!$B$7:$L$7</c:f>
              <c:numCache>
                <c:formatCode>0.0</c:formatCode>
                <c:ptCount val="11"/>
                <c:pt idx="0">
                  <c:v>8.0078125</c:v>
                </c:pt>
                <c:pt idx="1">
                  <c:v>4.7619047619048001</c:v>
                </c:pt>
                <c:pt idx="2">
                  <c:v>9.4339622641508996</c:v>
                </c:pt>
                <c:pt idx="3">
                  <c:v>4.9019607843137001</c:v>
                </c:pt>
                <c:pt idx="4">
                  <c:v>7.5268817204301</c:v>
                </c:pt>
                <c:pt idx="5">
                  <c:v>8.7301587301586991</c:v>
                </c:pt>
                <c:pt idx="6">
                  <c:v>14.285714285714</c:v>
                </c:pt>
                <c:pt idx="7">
                  <c:v>6.3492063492063</c:v>
                </c:pt>
                <c:pt idx="8">
                  <c:v>6.7796610169492002</c:v>
                </c:pt>
                <c:pt idx="9">
                  <c:v>6.3492063492063</c:v>
                </c:pt>
                <c:pt idx="10">
                  <c:v>8.8709677419355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6"/>
          <c:tx>
            <c:strRef>
              <c:f>Sheet1!$A$8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Sheet1!$B$8:$L$8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2-4E13-9C18-48CB399658A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92-4E13-9C18-48CB399658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92-4E13-9C18-48CB39965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A3-4E10-BE5F-46F2C551008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A3-4E10-BE5F-46F2C55100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A3-4E10-BE5F-46F2C5510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9-4B39-8E9E-35E83E6C160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F9-4B39-8E9E-35E83E6C16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F9-4B39-8E9E-35E83E6C1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64-4CA1-9DC9-25042D1DF2D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64-4CA1-9DC9-25042D1DF2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64-4CA1-9DC9-25042D1DF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5A-4CF2-8A40-635ADD5C37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5A-4CF2-8A40-635ADD5C37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5A-4CF2-8A40-635ADD5C3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6-4DE2-8699-FE3CB9DDE02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76-4DE2-8699-FE3CB9DDE0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76-4DE2-8699-FE3CB9DDE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EC-46C2-A0BC-AC2F92B38D2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EC-46C2-A0BC-AC2F92B38D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C-46C2-A0BC-AC2F92B38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1-44B9-B3A4-9794D72156B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1-44B9-B3A4-9794D72156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1-44B9-B3A4-9794D721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CC-4D7A-8CA9-86CED439576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CC-4D7A-8CA9-86CED43957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C-4D7A-8CA9-86CED4395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1B-4792-BE1C-8BB91BFAC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1B-4792-BE1C-8BB91BFACF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B-4792-BE1C-8BB91BFAC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Sheet1!$B$2:$O$2</c:f>
              <c:numCache>
                <c:formatCode>0.0</c:formatCode>
                <c:ptCount val="14"/>
                <c:pt idx="0">
                  <c:v>1.5625</c:v>
                </c:pt>
                <c:pt idx="1">
                  <c:v>1.1834319526627</c:v>
                </c:pt>
                <c:pt idx="2">
                  <c:v>1.9342359767891999</c:v>
                </c:pt>
                <c:pt idx="3">
                  <c:v>3.75</c:v>
                </c:pt>
                <c:pt idx="4">
                  <c:v>1.4652014652015</c:v>
                </c:pt>
                <c:pt idx="5">
                  <c:v>0.88105726872247003</c:v>
                </c:pt>
                <c:pt idx="6">
                  <c:v>1.1695906432748999</c:v>
                </c:pt>
                <c:pt idx="7">
                  <c:v>1.0362694300518001</c:v>
                </c:pt>
                <c:pt idx="8">
                  <c:v>1.0989010989011001</c:v>
                </c:pt>
                <c:pt idx="9">
                  <c:v>0.96153846153846001</c:v>
                </c:pt>
                <c:pt idx="10">
                  <c:v>1.0204081632652999</c:v>
                </c:pt>
                <c:pt idx="11">
                  <c:v>1.4705882352941</c:v>
                </c:pt>
                <c:pt idx="12">
                  <c:v>1.8867924528302</c:v>
                </c:pt>
                <c:pt idx="13">
                  <c:v>1.9083969465649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Sheet1!$B$3:$O$3</c:f>
              <c:numCache>
                <c:formatCode>0.0</c:formatCode>
                <c:ptCount val="14"/>
                <c:pt idx="0">
                  <c:v>18.359375</c:v>
                </c:pt>
                <c:pt idx="1">
                  <c:v>15.581854043392999</c:v>
                </c:pt>
                <c:pt idx="2">
                  <c:v>21.083172147001999</c:v>
                </c:pt>
                <c:pt idx="3">
                  <c:v>21.875</c:v>
                </c:pt>
                <c:pt idx="4">
                  <c:v>23.076923076922998</c:v>
                </c:pt>
                <c:pt idx="5">
                  <c:v>16.299559471365999</c:v>
                </c:pt>
                <c:pt idx="6">
                  <c:v>12.280701754386</c:v>
                </c:pt>
                <c:pt idx="7">
                  <c:v>16.580310880829</c:v>
                </c:pt>
                <c:pt idx="8">
                  <c:v>12.087912087912001</c:v>
                </c:pt>
                <c:pt idx="9">
                  <c:v>18.269230769231001</c:v>
                </c:pt>
                <c:pt idx="10">
                  <c:v>14.285714285714</c:v>
                </c:pt>
                <c:pt idx="11">
                  <c:v>17.156862745098</c:v>
                </c:pt>
                <c:pt idx="12">
                  <c:v>18.113207547169999</c:v>
                </c:pt>
                <c:pt idx="13">
                  <c:v>23.282442748091999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Sheet1!$B$4:$O$4</c:f>
              <c:numCache>
                <c:formatCode>0.0</c:formatCode>
                <c:ptCount val="14"/>
                <c:pt idx="0">
                  <c:v>49.12109375</c:v>
                </c:pt>
                <c:pt idx="1">
                  <c:v>51.084812623273997</c:v>
                </c:pt>
                <c:pt idx="2">
                  <c:v>47.195357833655997</c:v>
                </c:pt>
                <c:pt idx="3">
                  <c:v>52.5</c:v>
                </c:pt>
                <c:pt idx="4">
                  <c:v>54.212454212453999</c:v>
                </c:pt>
                <c:pt idx="5">
                  <c:v>49.779735682819002</c:v>
                </c:pt>
                <c:pt idx="6">
                  <c:v>40.935672514620002</c:v>
                </c:pt>
                <c:pt idx="7">
                  <c:v>45.595854922279997</c:v>
                </c:pt>
                <c:pt idx="8">
                  <c:v>38.461538461537998</c:v>
                </c:pt>
                <c:pt idx="9">
                  <c:v>46.153846153845997</c:v>
                </c:pt>
                <c:pt idx="10">
                  <c:v>47.959183673468999</c:v>
                </c:pt>
                <c:pt idx="11">
                  <c:v>52.450980392157</c:v>
                </c:pt>
                <c:pt idx="12">
                  <c:v>54.716981132074999</c:v>
                </c:pt>
                <c:pt idx="13">
                  <c:v>46.183206106870003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Sheet1!$B$5:$O$5</c:f>
              <c:numCache>
                <c:formatCode>0.0</c:formatCode>
                <c:ptCount val="14"/>
                <c:pt idx="0">
                  <c:v>24.31640625</c:v>
                </c:pt>
                <c:pt idx="1">
                  <c:v>26.824457593687999</c:v>
                </c:pt>
                <c:pt idx="2">
                  <c:v>21.856866537717998</c:v>
                </c:pt>
                <c:pt idx="3">
                  <c:v>18.125</c:v>
                </c:pt>
                <c:pt idx="4">
                  <c:v>16.117216117216</c:v>
                </c:pt>
                <c:pt idx="5">
                  <c:v>25.550660792952002</c:v>
                </c:pt>
                <c:pt idx="6">
                  <c:v>35.087719298246</c:v>
                </c:pt>
                <c:pt idx="7">
                  <c:v>30.051813471502999</c:v>
                </c:pt>
                <c:pt idx="8">
                  <c:v>36.263736263736</c:v>
                </c:pt>
                <c:pt idx="9">
                  <c:v>24.038461538461998</c:v>
                </c:pt>
                <c:pt idx="10">
                  <c:v>30.612244897958998</c:v>
                </c:pt>
                <c:pt idx="11">
                  <c:v>24.509803921568999</c:v>
                </c:pt>
                <c:pt idx="12">
                  <c:v>20</c:v>
                </c:pt>
                <c:pt idx="13">
                  <c:v>22.900763358778999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Sheet1!$B$6:$O$6</c:f>
              <c:numCache>
                <c:formatCode>0.0</c:formatCode>
                <c:ptCount val="14"/>
                <c:pt idx="0">
                  <c:v>6.640625</c:v>
                </c:pt>
                <c:pt idx="1">
                  <c:v>5.3254437869822002</c:v>
                </c:pt>
                <c:pt idx="2">
                  <c:v>7.9303675048356004</c:v>
                </c:pt>
                <c:pt idx="3">
                  <c:v>3.75</c:v>
                </c:pt>
                <c:pt idx="4">
                  <c:v>5.1282051282051002</c:v>
                </c:pt>
                <c:pt idx="5">
                  <c:v>7.4889867841409998</c:v>
                </c:pt>
                <c:pt idx="6">
                  <c:v>10.526315789473999</c:v>
                </c:pt>
                <c:pt idx="7">
                  <c:v>6.7357512953367999</c:v>
                </c:pt>
                <c:pt idx="8">
                  <c:v>12.087912087912001</c:v>
                </c:pt>
                <c:pt idx="9">
                  <c:v>10.576923076923</c:v>
                </c:pt>
                <c:pt idx="10">
                  <c:v>6.1224489795918</c:v>
                </c:pt>
                <c:pt idx="11">
                  <c:v>4.4117647058824003</c:v>
                </c:pt>
                <c:pt idx="12">
                  <c:v>5.6603773584906003</c:v>
                </c:pt>
                <c:pt idx="13">
                  <c:v>6.1068702290076002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Sheet1!$B$7:$O$7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7E-46C8-9E59-371D720CE3C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7E-46C8-9E59-371D720CE3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7E-46C8-9E59-371D720CE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E9-41EB-852B-2E241B51E8E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E9-41EB-852B-2E241B51E8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9-41EB-852B-2E241B51E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62-4ABC-9859-CAB71FC7FC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62-4ABC-9859-CAB71FC7FC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62-4ABC-9859-CAB71FC7F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37-4072-A49A-40D71906FA7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37-4072-A49A-40D71906FA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37-4072-A49A-40D71906F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8-4030-B271-6D8231E0C45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8-4030-B271-6D8231E0C4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B8-4030-B271-6D8231E0C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44-4510-BED6-16607D677C4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44-4510-BED6-16607D677C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44-4510-BED6-16607D677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1-469A-9200-111025C25F9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1-469A-9200-111025C25F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1-469A-9200-111025C25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B-49EA-B667-9E0AF02C877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B-49EA-B667-9E0AF02C87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8B-49EA-B667-9E0AF02C8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9C-4CC1-B16B-23F42391E9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9C-4CC1-B16B-23F42391E9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9C-4CC1-B16B-23F42391E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29866180446182"/>
          <c:y val="4.9467297053066336E-2"/>
          <c:w val="0.65327599765603384"/>
          <c:h val="0.8495117715878541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46-4B41-9942-1C271D20646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46-4B41-9942-1C271D2064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46-4B41-9942-1C271D206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Sheet1!$B$2:$L$2</c:f>
              <c:numCache>
                <c:formatCode>0.0</c:formatCode>
                <c:ptCount val="11"/>
                <c:pt idx="0">
                  <c:v>1.5625</c:v>
                </c:pt>
                <c:pt idx="1">
                  <c:v>0</c:v>
                </c:pt>
                <c:pt idx="2">
                  <c:v>0</c:v>
                </c:pt>
                <c:pt idx="3">
                  <c:v>2.9411764705882</c:v>
                </c:pt>
                <c:pt idx="4">
                  <c:v>1.6129032258064999</c:v>
                </c:pt>
                <c:pt idx="5">
                  <c:v>1.5873015873016001</c:v>
                </c:pt>
                <c:pt idx="6">
                  <c:v>0.95238095238095</c:v>
                </c:pt>
                <c:pt idx="7">
                  <c:v>1.5873015873016001</c:v>
                </c:pt>
                <c:pt idx="8">
                  <c:v>3.3898305084746001</c:v>
                </c:pt>
                <c:pt idx="9">
                  <c:v>0.79365079365079005</c:v>
                </c:pt>
                <c:pt idx="10">
                  <c:v>0.80645161290322998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Sheet1!$B$3:$L$3</c:f>
              <c:numCache>
                <c:formatCode>0.0</c:formatCode>
                <c:ptCount val="11"/>
                <c:pt idx="0">
                  <c:v>18.359375</c:v>
                </c:pt>
                <c:pt idx="1">
                  <c:v>19.047619047619001</c:v>
                </c:pt>
                <c:pt idx="2">
                  <c:v>24.528301886792001</c:v>
                </c:pt>
                <c:pt idx="3">
                  <c:v>18.627450980391998</c:v>
                </c:pt>
                <c:pt idx="4">
                  <c:v>15.053763440859999</c:v>
                </c:pt>
                <c:pt idx="5">
                  <c:v>16.666666666666998</c:v>
                </c:pt>
                <c:pt idx="6">
                  <c:v>20</c:v>
                </c:pt>
                <c:pt idx="7">
                  <c:v>15.873015873016</c:v>
                </c:pt>
                <c:pt idx="8">
                  <c:v>20.338983050846998</c:v>
                </c:pt>
                <c:pt idx="9">
                  <c:v>18.253968253968001</c:v>
                </c:pt>
                <c:pt idx="10">
                  <c:v>20.161290322580999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Sheet1!$B$4:$L$4</c:f>
              <c:numCache>
                <c:formatCode>0.0</c:formatCode>
                <c:ptCount val="11"/>
                <c:pt idx="0">
                  <c:v>49.12109375</c:v>
                </c:pt>
                <c:pt idx="1">
                  <c:v>33.333333333333002</c:v>
                </c:pt>
                <c:pt idx="2">
                  <c:v>47.169811320755002</c:v>
                </c:pt>
                <c:pt idx="3">
                  <c:v>52.941176470587997</c:v>
                </c:pt>
                <c:pt idx="4">
                  <c:v>51.612903225806001</c:v>
                </c:pt>
                <c:pt idx="5">
                  <c:v>48.412698412697999</c:v>
                </c:pt>
                <c:pt idx="6">
                  <c:v>43.809523809524002</c:v>
                </c:pt>
                <c:pt idx="7">
                  <c:v>58.730158730158998</c:v>
                </c:pt>
                <c:pt idx="8">
                  <c:v>41.525423728813998</c:v>
                </c:pt>
                <c:pt idx="9">
                  <c:v>55.555555555555998</c:v>
                </c:pt>
                <c:pt idx="10">
                  <c:v>46.774193548386997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Sheet1!$B$5:$L$5</c:f>
              <c:numCache>
                <c:formatCode>0.0</c:formatCode>
                <c:ptCount val="11"/>
                <c:pt idx="0">
                  <c:v>24.31640625</c:v>
                </c:pt>
                <c:pt idx="1">
                  <c:v>38.095238095238003</c:v>
                </c:pt>
                <c:pt idx="2">
                  <c:v>24.528301886792001</c:v>
                </c:pt>
                <c:pt idx="3">
                  <c:v>19.607843137254999</c:v>
                </c:pt>
                <c:pt idx="4">
                  <c:v>25.268817204301001</c:v>
                </c:pt>
                <c:pt idx="5">
                  <c:v>25.396825396825001</c:v>
                </c:pt>
                <c:pt idx="6">
                  <c:v>27.619047619048001</c:v>
                </c:pt>
                <c:pt idx="7">
                  <c:v>14.285714285714</c:v>
                </c:pt>
                <c:pt idx="8">
                  <c:v>29.661016949153002</c:v>
                </c:pt>
                <c:pt idx="9">
                  <c:v>19.841269841270002</c:v>
                </c:pt>
                <c:pt idx="10">
                  <c:v>26.612903225806001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Sheet1!$B$6:$L$6</c:f>
              <c:numCache>
                <c:formatCode>0.0</c:formatCode>
                <c:ptCount val="11"/>
                <c:pt idx="0">
                  <c:v>6.640625</c:v>
                </c:pt>
                <c:pt idx="1">
                  <c:v>9.5238095238095006</c:v>
                </c:pt>
                <c:pt idx="2">
                  <c:v>3.7735849056604001</c:v>
                </c:pt>
                <c:pt idx="3">
                  <c:v>6.8627450980392002</c:v>
                </c:pt>
                <c:pt idx="4">
                  <c:v>6.4516129032257998</c:v>
                </c:pt>
                <c:pt idx="5">
                  <c:v>8.7301587301586991</c:v>
                </c:pt>
                <c:pt idx="6">
                  <c:v>7.6190476190476</c:v>
                </c:pt>
                <c:pt idx="7">
                  <c:v>9.5238095238095006</c:v>
                </c:pt>
                <c:pt idx="8">
                  <c:v>5.0847457627118997</c:v>
                </c:pt>
                <c:pt idx="9">
                  <c:v>5.5555555555555998</c:v>
                </c:pt>
                <c:pt idx="10">
                  <c:v>5.6451612903225996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1829918267752433"/>
          <c:w val="0.79868553868436964"/>
          <c:h val="0.87478289573847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069242306410396E-2"/>
                  <c:y val="6.9181939431145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0-4579-9A02-082599ED8522}"/>
                </c:ext>
              </c:extLst>
            </c:dLbl>
            <c:dLbl>
              <c:idx val="1"/>
              <c:layout>
                <c:manualLayout>
                  <c:x val="-1.1023080768803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0-4579-9A02-082599ED85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40404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Dobrý kolektiv</c:v>
                </c:pt>
                <c:pt idx="1">
                  <c:v>Benefity</c:v>
                </c:pt>
                <c:pt idx="2">
                  <c:v>Plat</c:v>
                </c:pt>
                <c:pt idx="3">
                  <c:v>Přístup k zaměstnancům, přístup nadřízených</c:v>
                </c:pt>
                <c:pt idx="4">
                  <c:v>Stabilita</c:v>
                </c:pt>
                <c:pt idx="5">
                  <c:v>Práce s lidmi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56.339869281045999</c:v>
                </c:pt>
                <c:pt idx="1">
                  <c:v>12.81045751634</c:v>
                </c:pt>
                <c:pt idx="2">
                  <c:v>8.6274509803922008</c:v>
                </c:pt>
                <c:pt idx="3">
                  <c:v>7.4509803921569002</c:v>
                </c:pt>
                <c:pt idx="4">
                  <c:v>3.5294117647059</c:v>
                </c:pt>
                <c:pt idx="5">
                  <c:v>11.241830065359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8-476E-B782-562384C9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36288"/>
        <c:axId val="976336832"/>
      </c:barChart>
      <c:catAx>
        <c:axId val="976336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76336832"/>
        <c:crosses val="autoZero"/>
        <c:auto val="1"/>
        <c:lblAlgn val="ctr"/>
        <c:lblOffset val="0"/>
        <c:noMultiLvlLbl val="0"/>
      </c:catAx>
      <c:valAx>
        <c:axId val="976336832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763362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3399"/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1829918267752433"/>
          <c:w val="0.79868553868436964"/>
          <c:h val="0.87478289573847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069242306410396E-2"/>
                  <c:y val="6.9181939431145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A-4C0D-BBCE-20048A243F44}"/>
                </c:ext>
              </c:extLst>
            </c:dLbl>
            <c:dLbl>
              <c:idx val="1"/>
              <c:layout>
                <c:manualLayout>
                  <c:x val="-1.1023080768803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A-4C0D-BBCE-20048A243F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40404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Dobrý kolektiv</c:v>
                </c:pt>
                <c:pt idx="1">
                  <c:v>Benefity</c:v>
                </c:pt>
                <c:pt idx="2">
                  <c:v>Plat</c:v>
                </c:pt>
                <c:pt idx="3">
                  <c:v>Přístup k zaměstnancům, přístup nadřízených</c:v>
                </c:pt>
                <c:pt idx="4">
                  <c:v>Stabilita</c:v>
                </c:pt>
                <c:pt idx="5">
                  <c:v>Práce s lidmi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56.339869281045999</c:v>
                </c:pt>
                <c:pt idx="1">
                  <c:v>12.81045751634</c:v>
                </c:pt>
                <c:pt idx="2">
                  <c:v>8.6274509803922008</c:v>
                </c:pt>
                <c:pt idx="3">
                  <c:v>7.4509803921569002</c:v>
                </c:pt>
                <c:pt idx="4">
                  <c:v>3.5294117647059</c:v>
                </c:pt>
                <c:pt idx="5">
                  <c:v>11.241830065359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9A-4C0D-BBCE-20048A24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36288"/>
        <c:axId val="976336832"/>
      </c:barChart>
      <c:catAx>
        <c:axId val="976336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76336832"/>
        <c:crosses val="autoZero"/>
        <c:auto val="1"/>
        <c:lblAlgn val="ctr"/>
        <c:lblOffset val="0"/>
        <c:noMultiLvlLbl val="0"/>
      </c:catAx>
      <c:valAx>
        <c:axId val="976336832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763362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3399"/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E0-4119-A14A-F1A70AFC99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E0-4119-A14A-F1A70AFC99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E0-4119-A14A-F1A70AFC992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E0-4119-A14A-F1A70AFC992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E0-4119-A14A-F1A70AFC992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1E0-4119-A14A-F1A70AFC992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1E0-4119-A14A-F1A70AFC992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E0-4119-A14A-F1A70AFC992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1E0-4119-A14A-F1A70AFC992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E0-4119-A14A-F1A70AFC9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59144"/>
        <c:axId val="188359536"/>
      </c:barChart>
      <c:catAx>
        <c:axId val="1883591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59536"/>
        <c:crosses val="autoZero"/>
        <c:auto val="1"/>
        <c:lblAlgn val="ctr"/>
        <c:lblOffset val="0"/>
        <c:noMultiLvlLbl val="0"/>
      </c:catAx>
      <c:valAx>
        <c:axId val="188359536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5914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(n=400)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48-45D7-BC4A-56F5349F57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48-45D7-BC4A-56F5349F57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048-45D7-BC4A-56F5349F57B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048-45D7-BC4A-56F5349F57B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048-45D7-BC4A-56F5349F57B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48-45D7-BC4A-56F5349F57B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48-45D7-BC4A-56F5349F57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48-45D7-BC4A-56F5349F57B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048-45D7-BC4A-56F5349F57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18-26 let</c:v>
                </c:pt>
                <c:pt idx="1">
                  <c:v>27-35 let</c:v>
                </c:pt>
                <c:pt idx="2">
                  <c:v>36-44 let</c:v>
                </c:pt>
                <c:pt idx="3">
                  <c:v>45-53 let</c:v>
                </c:pt>
                <c:pt idx="4">
                  <c:v>54-65 let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</c:v>
                </c:pt>
                <c:pt idx="1">
                  <c:v>27</c:v>
                </c:pt>
                <c:pt idx="2">
                  <c:v>22</c:v>
                </c:pt>
                <c:pt idx="3">
                  <c:v>16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48-45D7-BC4A-56F5349F5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60320"/>
        <c:axId val="188360712"/>
      </c:barChart>
      <c:catAx>
        <c:axId val="1883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60712"/>
        <c:crosses val="autoZero"/>
        <c:auto val="1"/>
        <c:lblAlgn val="ctr"/>
        <c:lblOffset val="0"/>
        <c:noMultiLvlLbl val="0"/>
      </c:catAx>
      <c:valAx>
        <c:axId val="188360712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(n=400)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40-4F27-84CB-72A699A982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40-4F27-84CB-72A699A9824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40-4F27-84CB-72A699A9824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40-4F27-84CB-72A699A9824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40-4F27-84CB-72A699A982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140-4F27-84CB-72A699A9824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140-4F27-84CB-72A699A9824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140-4F27-84CB-72A699A9824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140-4F27-84CB-72A699A9824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Svobodný/á</c:v>
                </c:pt>
                <c:pt idx="1">
                  <c:v>Rozvedený</c:v>
                </c:pt>
                <c:pt idx="2">
                  <c:v>Ženatý/Vdaná</c:v>
                </c:pt>
                <c:pt idx="3">
                  <c:v>Vdovec/Vdova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</c:v>
                </c:pt>
                <c:pt idx="1">
                  <c:v>10</c:v>
                </c:pt>
                <c:pt idx="2">
                  <c:v>53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40-4F27-84CB-72A699A98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60320"/>
        <c:axId val="188360712"/>
      </c:barChart>
      <c:catAx>
        <c:axId val="1883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60712"/>
        <c:crosses val="autoZero"/>
        <c:auto val="1"/>
        <c:lblAlgn val="ctr"/>
        <c:lblOffset val="0"/>
        <c:noMultiLvlLbl val="0"/>
      </c:catAx>
      <c:valAx>
        <c:axId val="188360712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(n=400)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16E-4227-974D-9C009787F3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6E-4227-974D-9C009787F3C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6E-4227-974D-9C009787F3C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6E-4227-974D-9C009787F3C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16E-4227-974D-9C009787F3C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16E-4227-974D-9C009787F3C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16E-4227-974D-9C009787F3C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16E-4227-974D-9C009787F3C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16E-4227-974D-9C009787F3C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Do 10 000 Kč</c:v>
                </c:pt>
                <c:pt idx="1">
                  <c:v>10 001 až 15 000 Kč</c:v>
                </c:pt>
                <c:pt idx="2">
                  <c:v>15 001 až 20 000 Kč</c:v>
                </c:pt>
                <c:pt idx="3">
                  <c:v>20 001 až 30 000 Kč</c:v>
                </c:pt>
                <c:pt idx="4">
                  <c:v>30 001 až 40 000 Kč</c:v>
                </c:pt>
                <c:pt idx="5">
                  <c:v>40 001 až 50 000 Kč</c:v>
                </c:pt>
                <c:pt idx="6">
                  <c:v>50 001 až 60 000 Kč</c:v>
                </c:pt>
                <c:pt idx="7">
                  <c:v>60 001 až 70 000 Kč</c:v>
                </c:pt>
                <c:pt idx="8">
                  <c:v>70 001 až 80 000 Kč</c:v>
                </c:pt>
                <c:pt idx="9">
                  <c:v>80 001 Kč a více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15</c:v>
                </c:pt>
                <c:pt idx="4">
                  <c:v>23</c:v>
                </c:pt>
                <c:pt idx="5">
                  <c:v>20</c:v>
                </c:pt>
                <c:pt idx="6">
                  <c:v>15</c:v>
                </c:pt>
                <c:pt idx="7">
                  <c:v>9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6E-4227-974D-9C009787F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60320"/>
        <c:axId val="188360712"/>
      </c:barChart>
      <c:catAx>
        <c:axId val="1883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60712"/>
        <c:crosses val="autoZero"/>
        <c:auto val="1"/>
        <c:lblAlgn val="ctr"/>
        <c:lblOffset val="0"/>
        <c:noMultiLvlLbl val="0"/>
      </c:catAx>
      <c:valAx>
        <c:axId val="188360712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(n=400)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9B-4AEF-940D-6DA36D8B19A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9B-4AEF-940D-6DA36D8B19A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9B-4AEF-940D-6DA36D8B19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39B-4AEF-940D-6DA36D8B19A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39B-4AEF-940D-6DA36D8B19A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39B-4AEF-940D-6DA36D8B19A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39B-4AEF-940D-6DA36D8B19A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39B-4AEF-940D-6DA36D8B19A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39B-4AEF-940D-6DA36D8B19A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Praha 1</c:v>
                </c:pt>
                <c:pt idx="1">
                  <c:v>Praha 2</c:v>
                </c:pt>
                <c:pt idx="2">
                  <c:v>Praha 3</c:v>
                </c:pt>
                <c:pt idx="3">
                  <c:v>Praha 4</c:v>
                </c:pt>
                <c:pt idx="4">
                  <c:v>Praha 5</c:v>
                </c:pt>
                <c:pt idx="5">
                  <c:v>Praha 6</c:v>
                </c:pt>
                <c:pt idx="6">
                  <c:v>Praha 7</c:v>
                </c:pt>
                <c:pt idx="7">
                  <c:v>Praha 8</c:v>
                </c:pt>
                <c:pt idx="8">
                  <c:v>Praha 9</c:v>
                </c:pt>
                <c:pt idx="9">
                  <c:v>Praha 10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18</c:v>
                </c:pt>
                <c:pt idx="4">
                  <c:v>13</c:v>
                </c:pt>
                <c:pt idx="5">
                  <c:v>10</c:v>
                </c:pt>
                <c:pt idx="6">
                  <c:v>6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9B-4AEF-940D-6DA36D8B1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60320"/>
        <c:axId val="188360712"/>
      </c:barChart>
      <c:catAx>
        <c:axId val="1883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5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60712"/>
        <c:crosses val="autoZero"/>
        <c:auto val="1"/>
        <c:lblAlgn val="ctr"/>
        <c:lblOffset val="0"/>
        <c:noMultiLvlLbl val="0"/>
      </c:catAx>
      <c:valAx>
        <c:axId val="188360712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(n=400)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29-4C0A-9604-AAD09A2C55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29-4C0A-9604-AAD09A2C558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29-4C0A-9604-AAD09A2C55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29-4C0A-9604-AAD09A2C558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29-4C0A-9604-AAD09A2C558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29-4C0A-9604-AAD09A2C558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929-4C0A-9604-AAD09A2C558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929-4C0A-9604-AAD09A2C558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929-4C0A-9604-AAD09A2C558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Bydlím v rodinném domě</c:v>
                </c:pt>
                <c:pt idx="1">
                  <c:v>V domě mají 1 - 3 sousedy</c:v>
                </c:pt>
                <c:pt idx="2">
                  <c:v>V domě mají 4 - 8 sousedů</c:v>
                </c:pt>
                <c:pt idx="3">
                  <c:v>V domě mají 9 - 14 sousedů</c:v>
                </c:pt>
                <c:pt idx="4">
                  <c:v>V domě mají 15 - 24 sousedů</c:v>
                </c:pt>
                <c:pt idx="5">
                  <c:v>V domě mají 25 a více sousedů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  <c:pt idx="4">
                  <c:v>26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29-4C0A-9604-AAD09A2C5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60320"/>
        <c:axId val="188360712"/>
      </c:barChart>
      <c:catAx>
        <c:axId val="1883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90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60712"/>
        <c:crosses val="autoZero"/>
        <c:auto val="1"/>
        <c:lblAlgn val="ctr"/>
        <c:lblOffset val="0"/>
        <c:noMultiLvlLbl val="0"/>
      </c:catAx>
      <c:valAx>
        <c:axId val="188360712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1234131447915"/>
          <c:y val="3.6520654859491547E-2"/>
          <c:w val="0.51678765868552223"/>
          <c:h val="0.88168041711984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(n=400)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E72-4E57-AC75-5F03F9843B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72-4E57-AC75-5F03F9843BA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E72-4E57-AC75-5F03F9843BA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E72-4E57-AC75-5F03F9843BA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E72-4E57-AC75-5F03F9843BA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E72-4E57-AC75-5F03F9843BA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E72-4E57-AC75-5F03F9843BA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E72-4E57-AC75-5F03F9843BA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E72-4E57-AC75-5F03F9843BA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40404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1 osoba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osob</c:v>
                </c:pt>
                <c:pt idx="5">
                  <c:v>6 osob</c:v>
                </c:pt>
                <c:pt idx="6">
                  <c:v>7 a více osob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14</c:v>
                </c:pt>
                <c:pt idx="1">
                  <c:v>38</c:v>
                </c:pt>
                <c:pt idx="2">
                  <c:v>24</c:v>
                </c:pt>
                <c:pt idx="3">
                  <c:v>19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72-4E57-AC75-5F03F9843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8360320"/>
        <c:axId val="188360712"/>
      </c:barChart>
      <c:catAx>
        <c:axId val="1883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404040"/>
                </a:solidFill>
                <a:latin typeface="+mn-lt"/>
                <a:cs typeface="Arial" pitchFamily="34" charset="0"/>
              </a:defRPr>
            </a:pPr>
            <a:endParaRPr lang="cs-CZ"/>
          </a:p>
        </c:txPr>
        <c:crossAx val="188360712"/>
        <c:crosses val="autoZero"/>
        <c:auto val="1"/>
        <c:lblAlgn val="ctr"/>
        <c:lblOffset val="0"/>
        <c:noMultiLvlLbl val="0"/>
      </c:catAx>
      <c:valAx>
        <c:axId val="188360712"/>
        <c:scaling>
          <c:orientation val="minMax"/>
          <c:max val="100"/>
          <c:min val="0"/>
        </c:scaling>
        <c:delete val="1"/>
        <c:axPos val="t"/>
        <c:numFmt formatCode="#,##0&quot;%&quot;;\-#,##0" sourceLinked="0"/>
        <c:majorTickMark val="in"/>
        <c:minorTickMark val="none"/>
        <c:tickLblPos val="none"/>
        <c:crossAx val="1883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1829918267752433"/>
          <c:w val="0.79868553868436964"/>
          <c:h val="0.874782895738478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069242306410396E-2"/>
                  <c:y val="6.9181939431145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0-4579-9A02-082599ED8522}"/>
                </c:ext>
              </c:extLst>
            </c:dLbl>
            <c:dLbl>
              <c:idx val="1"/>
              <c:layout>
                <c:manualLayout>
                  <c:x val="-1.10230807688034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0-4579-9A02-082599ED85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40404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Dobrý kolektiv</c:v>
                </c:pt>
                <c:pt idx="1">
                  <c:v>Benefity</c:v>
                </c:pt>
                <c:pt idx="2">
                  <c:v>Plat</c:v>
                </c:pt>
                <c:pt idx="3">
                  <c:v>Přístup k zaměstnancům, přístup nadřízených</c:v>
                </c:pt>
                <c:pt idx="4">
                  <c:v>Stabilita</c:v>
                </c:pt>
                <c:pt idx="5">
                  <c:v>Práce s lidmi</c:v>
                </c:pt>
                <c:pt idx="6">
                  <c:v>Pracovní doba</c:v>
                </c:pt>
                <c:pt idx="7">
                  <c:v>Jistota</c:v>
                </c:pt>
                <c:pt idx="8">
                  <c:v>Rozvoj, zlepšovat se</c:v>
                </c:pt>
                <c:pt idx="9">
                  <c:v>Různorodost</c:v>
                </c:pt>
                <c:pt idx="10">
                  <c:v>Zaměření na zákazníka</c:v>
                </c:pt>
                <c:pt idx="11">
                  <c:v>Prestiž</c:v>
                </c:pt>
                <c:pt idx="12">
                  <c:v>Náplň práce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45.8984375</c:v>
                </c:pt>
                <c:pt idx="1">
                  <c:v>43.65234375</c:v>
                </c:pt>
                <c:pt idx="2">
                  <c:v>18.5546875</c:v>
                </c:pt>
                <c:pt idx="3">
                  <c:v>18.359375</c:v>
                </c:pt>
                <c:pt idx="4">
                  <c:v>16.11328125</c:v>
                </c:pt>
                <c:pt idx="5">
                  <c:v>15.33203125</c:v>
                </c:pt>
                <c:pt idx="6">
                  <c:v>12.98828125</c:v>
                </c:pt>
                <c:pt idx="7">
                  <c:v>10.25390625</c:v>
                </c:pt>
                <c:pt idx="8">
                  <c:v>10.15625</c:v>
                </c:pt>
                <c:pt idx="9">
                  <c:v>9.66796875</c:v>
                </c:pt>
                <c:pt idx="10">
                  <c:v>8.0078125</c:v>
                </c:pt>
                <c:pt idx="11">
                  <c:v>6.640625</c:v>
                </c:pt>
                <c:pt idx="12">
                  <c:v>2.83203125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8-476E-B782-562384C9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36288"/>
        <c:axId val="976336832"/>
      </c:barChart>
      <c:catAx>
        <c:axId val="976336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76336832"/>
        <c:crosses val="autoZero"/>
        <c:auto val="1"/>
        <c:lblAlgn val="ctr"/>
        <c:lblOffset val="0"/>
        <c:noMultiLvlLbl val="0"/>
      </c:catAx>
      <c:valAx>
        <c:axId val="976336832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763362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3399"/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3295306590616"/>
          <c:y val="0.12175811424526092"/>
          <c:w val="0.79868553868436964"/>
          <c:h val="0.878241836077966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105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Dobrý kolektiv</c:v>
                </c:pt>
                <c:pt idx="1">
                  <c:v>Benefity</c:v>
                </c:pt>
                <c:pt idx="2">
                  <c:v>Plat</c:v>
                </c:pt>
                <c:pt idx="3">
                  <c:v>Přístup k zaměstnancům, přístup nadřízených</c:v>
                </c:pt>
                <c:pt idx="4">
                  <c:v>Stabilita</c:v>
                </c:pt>
                <c:pt idx="5">
                  <c:v>Práce s lidmi</c:v>
                </c:pt>
                <c:pt idx="6">
                  <c:v>Pracovní doba</c:v>
                </c:pt>
                <c:pt idx="7">
                  <c:v>Jistota</c:v>
                </c:pt>
                <c:pt idx="8">
                  <c:v>Rozvoj, zlepšovat se</c:v>
                </c:pt>
                <c:pt idx="9">
                  <c:v>Různorodost</c:v>
                </c:pt>
                <c:pt idx="10">
                  <c:v>Zaměření na zákazníka</c:v>
                </c:pt>
                <c:pt idx="11">
                  <c:v>Prestiž</c:v>
                </c:pt>
                <c:pt idx="12">
                  <c:v>Náplň práce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45.9</c:v>
                </c:pt>
                <c:pt idx="1">
                  <c:v>43.7</c:v>
                </c:pt>
                <c:pt idx="2">
                  <c:v>18.600000000000001</c:v>
                </c:pt>
                <c:pt idx="3">
                  <c:v>18.399999999999999</c:v>
                </c:pt>
                <c:pt idx="4">
                  <c:v>16.100000000000001</c:v>
                </c:pt>
                <c:pt idx="5">
                  <c:v>15.3</c:v>
                </c:pt>
                <c:pt idx="6">
                  <c:v>13</c:v>
                </c:pt>
                <c:pt idx="7">
                  <c:v>10.3</c:v>
                </c:pt>
                <c:pt idx="8">
                  <c:v>10.199999999999999</c:v>
                </c:pt>
                <c:pt idx="9">
                  <c:v>9.6999999999999993</c:v>
                </c:pt>
                <c:pt idx="10">
                  <c:v>8</c:v>
                </c:pt>
                <c:pt idx="11">
                  <c:v>6.6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8-476E-B782-562384C9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6336288"/>
        <c:axId val="976336832"/>
      </c:barChart>
      <c:catAx>
        <c:axId val="976336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976336832"/>
        <c:crosses val="autoZero"/>
        <c:auto val="1"/>
        <c:lblAlgn val="ctr"/>
        <c:lblOffset val="0"/>
        <c:noMultiLvlLbl val="0"/>
      </c:catAx>
      <c:valAx>
        <c:axId val="976336832"/>
        <c:scaling>
          <c:orientation val="minMax"/>
          <c:max val="95"/>
          <c:min val="0"/>
        </c:scaling>
        <c:delete val="1"/>
        <c:axPos val="b"/>
        <c:numFmt formatCode="#,##0&quot;%&quot;;\-#,##0" sourceLinked="0"/>
        <c:majorTickMark val="out"/>
        <c:minorTickMark val="none"/>
        <c:tickLblPos val="nextTo"/>
        <c:crossAx val="976336288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3399"/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Sheet1!$B$2:$O$2</c:f>
              <c:numCache>
                <c:formatCode>0.0</c:formatCode>
                <c:ptCount val="14"/>
                <c:pt idx="0">
                  <c:v>31.0546875</c:v>
                </c:pt>
                <c:pt idx="1">
                  <c:v>28.599605522682001</c:v>
                </c:pt>
                <c:pt idx="2">
                  <c:v>33.462282398452999</c:v>
                </c:pt>
                <c:pt idx="3">
                  <c:v>50.625</c:v>
                </c:pt>
                <c:pt idx="4">
                  <c:v>34.432234432233997</c:v>
                </c:pt>
                <c:pt idx="5">
                  <c:v>22.466960352423001</c:v>
                </c:pt>
                <c:pt idx="6">
                  <c:v>23.391812865496998</c:v>
                </c:pt>
                <c:pt idx="7">
                  <c:v>26.943005181347001</c:v>
                </c:pt>
                <c:pt idx="8">
                  <c:v>45.054945054945001</c:v>
                </c:pt>
                <c:pt idx="9">
                  <c:v>35.576923076923002</c:v>
                </c:pt>
                <c:pt idx="10">
                  <c:v>25.510204081632999</c:v>
                </c:pt>
                <c:pt idx="11">
                  <c:v>32.352941176470999</c:v>
                </c:pt>
                <c:pt idx="12">
                  <c:v>26.415094339623</c:v>
                </c:pt>
                <c:pt idx="13">
                  <c:v>30.152671755724999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Sheet1!$B$3:$O$3</c:f>
              <c:numCache>
                <c:formatCode>0.0</c:formatCode>
                <c:ptCount val="14"/>
                <c:pt idx="0">
                  <c:v>34.765625</c:v>
                </c:pt>
                <c:pt idx="1">
                  <c:v>33.925049309664999</c:v>
                </c:pt>
                <c:pt idx="2">
                  <c:v>35.589941972920997</c:v>
                </c:pt>
                <c:pt idx="3">
                  <c:v>17.5</c:v>
                </c:pt>
                <c:pt idx="4">
                  <c:v>28.571428571428999</c:v>
                </c:pt>
                <c:pt idx="5">
                  <c:v>40.969162995594999</c:v>
                </c:pt>
                <c:pt idx="6">
                  <c:v>45.614035087719003</c:v>
                </c:pt>
                <c:pt idx="7">
                  <c:v>40.932642487046998</c:v>
                </c:pt>
                <c:pt idx="8">
                  <c:v>4.3956043956044004</c:v>
                </c:pt>
                <c:pt idx="9">
                  <c:v>29.807692307692001</c:v>
                </c:pt>
                <c:pt idx="10">
                  <c:v>31.632653061224001</c:v>
                </c:pt>
                <c:pt idx="11">
                  <c:v>35.784313725490001</c:v>
                </c:pt>
                <c:pt idx="12">
                  <c:v>38.867924528301998</c:v>
                </c:pt>
                <c:pt idx="13">
                  <c:v>43.893129770991997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Sheet1!$B$4:$O$4</c:f>
              <c:numCache>
                <c:formatCode>0.0</c:formatCode>
                <c:ptCount val="14"/>
                <c:pt idx="0">
                  <c:v>17.87109375</c:v>
                </c:pt>
                <c:pt idx="1">
                  <c:v>19.132149901380998</c:v>
                </c:pt>
                <c:pt idx="2">
                  <c:v>16.634429400386999</c:v>
                </c:pt>
                <c:pt idx="3">
                  <c:v>20</c:v>
                </c:pt>
                <c:pt idx="4">
                  <c:v>19.780219780220001</c:v>
                </c:pt>
                <c:pt idx="5">
                  <c:v>20.264317180616999</c:v>
                </c:pt>
                <c:pt idx="6">
                  <c:v>13.450292397661</c:v>
                </c:pt>
                <c:pt idx="7">
                  <c:v>14.507772020725</c:v>
                </c:pt>
                <c:pt idx="8">
                  <c:v>16.483516483515999</c:v>
                </c:pt>
                <c:pt idx="9">
                  <c:v>11.538461538462</c:v>
                </c:pt>
                <c:pt idx="10">
                  <c:v>19.387755102041002</c:v>
                </c:pt>
                <c:pt idx="11">
                  <c:v>18.137254901961001</c:v>
                </c:pt>
                <c:pt idx="12">
                  <c:v>24.150943396226001</c:v>
                </c:pt>
                <c:pt idx="13">
                  <c:v>14.12213740458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Sheet1!$B$5:$O$5</c:f>
              <c:numCache>
                <c:formatCode>0.0</c:formatCode>
                <c:ptCount val="14"/>
                <c:pt idx="0">
                  <c:v>10.64453125</c:v>
                </c:pt>
                <c:pt idx="1">
                  <c:v>13.214990138067</c:v>
                </c:pt>
                <c:pt idx="2">
                  <c:v>8.1237911025145007</c:v>
                </c:pt>
                <c:pt idx="3">
                  <c:v>6.25</c:v>
                </c:pt>
                <c:pt idx="4">
                  <c:v>10.989010989011</c:v>
                </c:pt>
                <c:pt idx="5">
                  <c:v>13.215859030837001</c:v>
                </c:pt>
                <c:pt idx="6">
                  <c:v>9.9415204678363001</c:v>
                </c:pt>
                <c:pt idx="7">
                  <c:v>11.398963730569999</c:v>
                </c:pt>
                <c:pt idx="8">
                  <c:v>21.978021978021999</c:v>
                </c:pt>
                <c:pt idx="9">
                  <c:v>13.461538461538</c:v>
                </c:pt>
                <c:pt idx="10">
                  <c:v>17.346938775510001</c:v>
                </c:pt>
                <c:pt idx="11">
                  <c:v>8.3333333333333002</c:v>
                </c:pt>
                <c:pt idx="12">
                  <c:v>8.3018867924527999</c:v>
                </c:pt>
                <c:pt idx="13">
                  <c:v>7.2519083969466003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Sheet1!$B$6:$O$6</c:f>
              <c:numCache>
                <c:formatCode>0.0</c:formatCode>
                <c:ptCount val="14"/>
                <c:pt idx="0">
                  <c:v>5.6640625</c:v>
                </c:pt>
                <c:pt idx="1">
                  <c:v>5.1282051282051002</c:v>
                </c:pt>
                <c:pt idx="2">
                  <c:v>6.1895551257252999</c:v>
                </c:pt>
                <c:pt idx="3">
                  <c:v>5.625</c:v>
                </c:pt>
                <c:pt idx="4">
                  <c:v>6.2271062271061997</c:v>
                </c:pt>
                <c:pt idx="5">
                  <c:v>3.0837004405286002</c:v>
                </c:pt>
                <c:pt idx="6">
                  <c:v>7.6023391812865002</c:v>
                </c:pt>
                <c:pt idx="7">
                  <c:v>6.2176165803109003</c:v>
                </c:pt>
                <c:pt idx="8">
                  <c:v>12.087912087912001</c:v>
                </c:pt>
                <c:pt idx="9">
                  <c:v>9.6153846153846008</c:v>
                </c:pt>
                <c:pt idx="10">
                  <c:v>6.1224489795918</c:v>
                </c:pt>
                <c:pt idx="11">
                  <c:v>5.3921568627451002</c:v>
                </c:pt>
                <c:pt idx="12">
                  <c:v>2.6415094339623</c:v>
                </c:pt>
                <c:pt idx="13">
                  <c:v>4.9618320610686997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Sheet1!$B$7:$O$7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Sheet1!$B$2:$L$2</c:f>
              <c:numCache>
                <c:formatCode>0.0</c:formatCode>
                <c:ptCount val="11"/>
                <c:pt idx="0">
                  <c:v>31.0546875</c:v>
                </c:pt>
                <c:pt idx="1">
                  <c:v>33.333333333333002</c:v>
                </c:pt>
                <c:pt idx="2">
                  <c:v>33.962264150943</c:v>
                </c:pt>
                <c:pt idx="3">
                  <c:v>35.294117647058997</c:v>
                </c:pt>
                <c:pt idx="4">
                  <c:v>30.107526881719998</c:v>
                </c:pt>
                <c:pt idx="5">
                  <c:v>35.714285714286</c:v>
                </c:pt>
                <c:pt idx="6">
                  <c:v>23.809523809523998</c:v>
                </c:pt>
                <c:pt idx="7">
                  <c:v>30.158730158729998</c:v>
                </c:pt>
                <c:pt idx="8">
                  <c:v>30.508474576270999</c:v>
                </c:pt>
                <c:pt idx="9">
                  <c:v>31.746031746031999</c:v>
                </c:pt>
                <c:pt idx="10">
                  <c:v>29.032258064516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Sheet1!$B$3:$L$3</c:f>
              <c:numCache>
                <c:formatCode>0.0</c:formatCode>
                <c:ptCount val="11"/>
                <c:pt idx="0">
                  <c:v>34.765625</c:v>
                </c:pt>
                <c:pt idx="1">
                  <c:v>28.571428571428999</c:v>
                </c:pt>
                <c:pt idx="2">
                  <c:v>33.962264150943</c:v>
                </c:pt>
                <c:pt idx="3">
                  <c:v>33.333333333333002</c:v>
                </c:pt>
                <c:pt idx="4">
                  <c:v>40.322580645160997</c:v>
                </c:pt>
                <c:pt idx="5">
                  <c:v>36.507936507937004</c:v>
                </c:pt>
                <c:pt idx="6">
                  <c:v>31.428571428571001</c:v>
                </c:pt>
                <c:pt idx="7">
                  <c:v>25.396825396825001</c:v>
                </c:pt>
                <c:pt idx="8">
                  <c:v>31.355932203390001</c:v>
                </c:pt>
                <c:pt idx="9">
                  <c:v>40.476190476189998</c:v>
                </c:pt>
                <c:pt idx="10">
                  <c:v>33.064516129032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7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4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Sheet1!$B$4:$L$4</c:f>
              <c:numCache>
                <c:formatCode>0.0</c:formatCode>
                <c:ptCount val="11"/>
                <c:pt idx="0">
                  <c:v>17.87109375</c:v>
                </c:pt>
                <c:pt idx="1">
                  <c:v>9.5238095238095006</c:v>
                </c:pt>
                <c:pt idx="2">
                  <c:v>22.641509433962</c:v>
                </c:pt>
                <c:pt idx="3">
                  <c:v>21.568627450979999</c:v>
                </c:pt>
                <c:pt idx="4">
                  <c:v>13.978494623655999</c:v>
                </c:pt>
                <c:pt idx="5">
                  <c:v>12.698412698413</c:v>
                </c:pt>
                <c:pt idx="6">
                  <c:v>19.047619047619001</c:v>
                </c:pt>
                <c:pt idx="7">
                  <c:v>26.984126984126998</c:v>
                </c:pt>
                <c:pt idx="8">
                  <c:v>21.186440677966001</c:v>
                </c:pt>
                <c:pt idx="9">
                  <c:v>14.285714285714</c:v>
                </c:pt>
                <c:pt idx="10">
                  <c:v>20.967741935484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7D-4C81-BBE9-1DC8ADA75E09}"/>
            </c:ext>
          </c:extLst>
        </c:ser>
        <c:ser>
          <c:idx val="8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Sheet1!$B$5:$L$5</c:f>
              <c:numCache>
                <c:formatCode>0.0</c:formatCode>
                <c:ptCount val="11"/>
                <c:pt idx="0">
                  <c:v>10.64453125</c:v>
                </c:pt>
                <c:pt idx="1">
                  <c:v>14.285714285714</c:v>
                </c:pt>
                <c:pt idx="2">
                  <c:v>7.5471698113208001</c:v>
                </c:pt>
                <c:pt idx="3">
                  <c:v>5.8823529411765003</c:v>
                </c:pt>
                <c:pt idx="4">
                  <c:v>10.752688172042999</c:v>
                </c:pt>
                <c:pt idx="5">
                  <c:v>9.5238095238095006</c:v>
                </c:pt>
                <c:pt idx="6">
                  <c:v>17.142857142857</c:v>
                </c:pt>
                <c:pt idx="7">
                  <c:v>15.873015873016</c:v>
                </c:pt>
                <c:pt idx="8">
                  <c:v>11.016949152542001</c:v>
                </c:pt>
                <c:pt idx="9">
                  <c:v>7.1428571428570997</c:v>
                </c:pt>
                <c:pt idx="10">
                  <c:v>11.290322580645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Sheet1!$B$6:$L$6</c:f>
              <c:numCache>
                <c:formatCode>0.0</c:formatCode>
                <c:ptCount val="11"/>
                <c:pt idx="0">
                  <c:v>5.6640625</c:v>
                </c:pt>
                <c:pt idx="1">
                  <c:v>14.285714285714</c:v>
                </c:pt>
                <c:pt idx="2">
                  <c:v>1.8867924528302</c:v>
                </c:pt>
                <c:pt idx="3">
                  <c:v>4.9019607843137001</c:v>
                </c:pt>
                <c:pt idx="4">
                  <c:v>4.8387096774194003</c:v>
                </c:pt>
                <c:pt idx="5">
                  <c:v>6.3492063492063</c:v>
                </c:pt>
                <c:pt idx="6">
                  <c:v>8.5714285714285996</c:v>
                </c:pt>
                <c:pt idx="7">
                  <c:v>1.5873015873016001</c:v>
                </c:pt>
                <c:pt idx="8">
                  <c:v>5.9322033898304998</c:v>
                </c:pt>
                <c:pt idx="9">
                  <c:v>6.3492063492063</c:v>
                </c:pt>
                <c:pt idx="10">
                  <c:v>5.6451612903225996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5825297154026E-2"/>
          <c:y val="0.10208491242658511"/>
          <c:w val="0.97882304199201853"/>
          <c:h val="0.82512141961630914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Sheet1!$A$2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FF0000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Sheet1!$B$2:$O$2</c:f>
              <c:numCache>
                <c:formatCode>0.0</c:formatCode>
                <c:ptCount val="14"/>
                <c:pt idx="0">
                  <c:v>32.2265625</c:v>
                </c:pt>
                <c:pt idx="1">
                  <c:v>33.530571992109998</c:v>
                </c:pt>
                <c:pt idx="2">
                  <c:v>30.947775628626999</c:v>
                </c:pt>
                <c:pt idx="3">
                  <c:v>38.125</c:v>
                </c:pt>
                <c:pt idx="4">
                  <c:v>32.600732600732997</c:v>
                </c:pt>
                <c:pt idx="5">
                  <c:v>21.5859030837</c:v>
                </c:pt>
                <c:pt idx="6">
                  <c:v>33.333333333333002</c:v>
                </c:pt>
                <c:pt idx="7">
                  <c:v>38.341968911917</c:v>
                </c:pt>
                <c:pt idx="8">
                  <c:v>26.373626373625999</c:v>
                </c:pt>
                <c:pt idx="9">
                  <c:v>40.384615384615003</c:v>
                </c:pt>
                <c:pt idx="10">
                  <c:v>25.510204081632999</c:v>
                </c:pt>
                <c:pt idx="11">
                  <c:v>31.372549019608002</c:v>
                </c:pt>
                <c:pt idx="12">
                  <c:v>28.301886792453001</c:v>
                </c:pt>
                <c:pt idx="13">
                  <c:v>38.167938931298004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D-4C81-BBE9-1DC8ADA75E0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accent3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Sheet1!$B$3:$O$3</c:f>
              <c:numCache>
                <c:formatCode>0.0</c:formatCode>
                <c:ptCount val="14"/>
                <c:pt idx="0">
                  <c:v>28.80859375</c:v>
                </c:pt>
                <c:pt idx="1">
                  <c:v>27.021696252464999</c:v>
                </c:pt>
                <c:pt idx="2">
                  <c:v>30.560928433269002</c:v>
                </c:pt>
                <c:pt idx="3">
                  <c:v>28.75</c:v>
                </c:pt>
                <c:pt idx="4">
                  <c:v>30.036630036630001</c:v>
                </c:pt>
                <c:pt idx="5">
                  <c:v>28.193832599118998</c:v>
                </c:pt>
                <c:pt idx="6">
                  <c:v>32.163742690058001</c:v>
                </c:pt>
                <c:pt idx="7">
                  <c:v>24.870466321243999</c:v>
                </c:pt>
                <c:pt idx="8">
                  <c:v>21.978021978021999</c:v>
                </c:pt>
                <c:pt idx="9">
                  <c:v>23.076923076922998</c:v>
                </c:pt>
                <c:pt idx="10">
                  <c:v>21.428571428571001</c:v>
                </c:pt>
                <c:pt idx="11">
                  <c:v>31.862745098038999</c:v>
                </c:pt>
                <c:pt idx="12">
                  <c:v>33.584905660376997</c:v>
                </c:pt>
                <c:pt idx="13">
                  <c:v>29.389312977098999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7D-4C81-BBE9-1DC8ADA75E09}"/>
            </c:ext>
          </c:extLst>
        </c:ser>
        <c:ser>
          <c:idx val="8"/>
          <c:order val="2"/>
          <c:tx>
            <c:strRef>
              <c:f>Sheet1!$A$4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rgbClr val="008BCA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Sheet1!$B$4:$O$4</c:f>
              <c:numCache>
                <c:formatCode>0.0</c:formatCode>
                <c:ptCount val="14"/>
                <c:pt idx="0">
                  <c:v>20.703125</c:v>
                </c:pt>
                <c:pt idx="1">
                  <c:v>21.696252465482999</c:v>
                </c:pt>
                <c:pt idx="2">
                  <c:v>19.72920696325</c:v>
                </c:pt>
                <c:pt idx="3">
                  <c:v>17.5</c:v>
                </c:pt>
                <c:pt idx="4">
                  <c:v>21.245421245420999</c:v>
                </c:pt>
                <c:pt idx="5">
                  <c:v>26.872246696034999</c:v>
                </c:pt>
                <c:pt idx="6">
                  <c:v>16.959064327484999</c:v>
                </c:pt>
                <c:pt idx="7">
                  <c:v>18.652849740933</c:v>
                </c:pt>
                <c:pt idx="8">
                  <c:v>28.571428571428999</c:v>
                </c:pt>
                <c:pt idx="9">
                  <c:v>23.076923076922998</c:v>
                </c:pt>
                <c:pt idx="10">
                  <c:v>32.653061224490003</c:v>
                </c:pt>
                <c:pt idx="11">
                  <c:v>20.588235294118</c:v>
                </c:pt>
                <c:pt idx="12">
                  <c:v>19.622641509434001</c:v>
                </c:pt>
                <c:pt idx="13">
                  <c:v>14.12213740458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7D-4C81-BBE9-1DC8ADA75E0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n </c:v>
                </c:pt>
              </c:strCache>
            </c:strRef>
          </c:tx>
          <c:spPr>
            <a:solidFill>
              <a:schemeClr val="tx1"/>
            </a:solidFill>
            <a:ln w="22355">
              <a:noFill/>
            </a:ln>
          </c:spPr>
          <c:invertIfNegative val="0"/>
          <c:dLbls>
            <c:numFmt formatCode="0" sourceLinked="0"/>
            <c:spPr>
              <a:noFill/>
              <a:ln w="22355">
                <a:noFill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Sheet1!$B$5:$O$5</c:f>
              <c:numCache>
                <c:formatCode>0.0</c:formatCode>
                <c:ptCount val="14"/>
                <c:pt idx="0">
                  <c:v>18.26171875</c:v>
                </c:pt>
                <c:pt idx="1">
                  <c:v>17.751479289940999</c:v>
                </c:pt>
                <c:pt idx="2">
                  <c:v>18.762088974855001</c:v>
                </c:pt>
                <c:pt idx="3">
                  <c:v>15.625</c:v>
                </c:pt>
                <c:pt idx="4">
                  <c:v>16.117216117216</c:v>
                </c:pt>
                <c:pt idx="5">
                  <c:v>23.348017621145001</c:v>
                </c:pt>
                <c:pt idx="6">
                  <c:v>17.543859649123</c:v>
                </c:pt>
                <c:pt idx="7">
                  <c:v>18.134715025906999</c:v>
                </c:pt>
                <c:pt idx="8">
                  <c:v>23.076923076922998</c:v>
                </c:pt>
                <c:pt idx="9">
                  <c:v>13.461538461538</c:v>
                </c:pt>
                <c:pt idx="10">
                  <c:v>20.408163265306001</c:v>
                </c:pt>
                <c:pt idx="11">
                  <c:v>16.176470588234999</c:v>
                </c:pt>
                <c:pt idx="12">
                  <c:v>18.867924528302002</c:v>
                </c:pt>
                <c:pt idx="13">
                  <c:v>18.702290076335998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7D-4C81-BBE9-1DC8ADA75E09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box</c:v>
                </c:pt>
              </c:strCache>
            </c:strRef>
          </c:tx>
          <c:spPr>
            <a:noFill/>
            <a:ln w="2235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</c:numCache>
            </c:numRef>
          </c:cat>
          <c:val>
            <c:numRef>
              <c:f>Sheet1!$B$6:$O$6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6-BE7D-4C81-BBE9-1DC8ADA75E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6331936"/>
        <c:axId val="976325408"/>
      </c:barChart>
      <c:catAx>
        <c:axId val="9763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976325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76325408"/>
        <c:scaling>
          <c:orientation val="minMax"/>
          <c:max val="100"/>
          <c:min val="0"/>
        </c:scaling>
        <c:delete val="1"/>
        <c:axPos val="l"/>
        <c:numFmt formatCode="#,##0&quot;%&quot;;\-#,##0" sourceLinked="0"/>
        <c:majorTickMark val="in"/>
        <c:minorTickMark val="none"/>
        <c:tickLblPos val="nextTo"/>
        <c:crossAx val="976331936"/>
        <c:crosses val="autoZero"/>
        <c:crossBetween val="between"/>
        <c:majorUnit val="20"/>
      </c:valAx>
      <c:spPr>
        <a:noFill/>
        <a:ln w="223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19.11.19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19.11.19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56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6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3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27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D91549-E5CD-497E-ABAA-6CECD864B536}" type="slidenum">
              <a:rPr kumimoji="0" lang="cs-CZ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140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91549-E5CD-497E-ABAA-6CECD864B536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2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48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4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81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29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90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63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1501-A7AC-4216-A7F4-40DCBC517F4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25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9"/>
          <p:cNvSpPr>
            <a:spLocks/>
          </p:cNvSpPr>
          <p:nvPr userDrawn="1"/>
        </p:nvSpPr>
        <p:spPr bwMode="ltGray">
          <a:xfrm>
            <a:off x="107321" y="794"/>
            <a:ext cx="8429540" cy="5141881"/>
          </a:xfrm>
          <a:custGeom>
            <a:avLst/>
            <a:gdLst>
              <a:gd name="T0" fmla="*/ 3262 w 6320"/>
              <a:gd name="T1" fmla="*/ 4762 h 4762"/>
              <a:gd name="T2" fmla="*/ 0 w 6320"/>
              <a:gd name="T3" fmla="*/ 4762 h 4762"/>
              <a:gd name="T4" fmla="*/ 0 w 6320"/>
              <a:gd name="T5" fmla="*/ 0 h 4762"/>
              <a:gd name="T6" fmla="*/ 6320 w 6320"/>
              <a:gd name="T7" fmla="*/ 0 h 4762"/>
              <a:gd name="T8" fmla="*/ 3262 w 6320"/>
              <a:gd name="T9" fmla="*/ 4762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20" h="4762">
                <a:moveTo>
                  <a:pt x="3262" y="4762"/>
                </a:moveTo>
                <a:lnTo>
                  <a:pt x="0" y="4762"/>
                </a:lnTo>
                <a:lnTo>
                  <a:pt x="0" y="0"/>
                </a:lnTo>
                <a:lnTo>
                  <a:pt x="6320" y="0"/>
                </a:lnTo>
                <a:lnTo>
                  <a:pt x="3262" y="476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3588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3" name="Arc 3"/>
          <p:cNvSpPr/>
          <p:nvPr userDrawn="1"/>
        </p:nvSpPr>
        <p:spPr>
          <a:xfrm>
            <a:off x="0" y="1"/>
            <a:ext cx="1776413" cy="4251722"/>
          </a:xfrm>
          <a:custGeom>
            <a:avLst/>
            <a:gdLst/>
            <a:ahLst/>
            <a:cxnLst/>
            <a:rect l="l" t="t" r="r" b="b"/>
            <a:pathLst>
              <a:path w="1777200" h="5668420">
                <a:moveTo>
                  <a:pt x="0" y="0"/>
                </a:moveTo>
                <a:lnTo>
                  <a:pt x="1768724" y="0"/>
                </a:lnTo>
                <a:cubicBezTo>
                  <a:pt x="1842864" y="1684551"/>
                  <a:pt x="1430582" y="3384278"/>
                  <a:pt x="535352" y="4882011"/>
                </a:cubicBezTo>
                <a:cubicBezTo>
                  <a:pt x="371375" y="5156347"/>
                  <a:pt x="193756" y="5419621"/>
                  <a:pt x="0" y="5668420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381000" y="381000"/>
            <a:ext cx="1079500" cy="968375"/>
            <a:chOff x="1352" y="681"/>
            <a:chExt cx="3519" cy="3153"/>
          </a:xfrm>
        </p:grpSpPr>
        <p:sp>
          <p:nvSpPr>
            <p:cNvPr id="75" name="Freeform 5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215 h 3449"/>
                <a:gd name="T2" fmla="*/ 0 w 3862"/>
                <a:gd name="T3" fmla="*/ 215 h 3449"/>
                <a:gd name="T4" fmla="*/ 0 w 3862"/>
                <a:gd name="T5" fmla="*/ 0 h 3449"/>
                <a:gd name="T6" fmla="*/ 207 w 3862"/>
                <a:gd name="T7" fmla="*/ 0 h 3449"/>
                <a:gd name="T8" fmla="*/ 186 w 3862"/>
                <a:gd name="T9" fmla="*/ 215 h 3449"/>
                <a:gd name="T10" fmla="*/ 0 w 3862"/>
                <a:gd name="T11" fmla="*/ 215 h 3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3449"/>
                <a:gd name="T20" fmla="*/ 3862 w 3862"/>
                <a:gd name="T21" fmla="*/ 3449 h 3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6" name="Freeform 6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6 w 81"/>
                <a:gd name="T1" fmla="*/ 2 h 66"/>
                <a:gd name="T2" fmla="*/ 6 w 81"/>
                <a:gd name="T3" fmla="*/ 2 h 66"/>
                <a:gd name="T4" fmla="*/ 0 w 81"/>
                <a:gd name="T5" fmla="*/ 2 h 66"/>
                <a:gd name="T6" fmla="*/ 6 w 81"/>
                <a:gd name="T7" fmla="*/ 2 h 66"/>
                <a:gd name="T8" fmla="*/ 7 w 81"/>
                <a:gd name="T9" fmla="*/ 0 h 66"/>
                <a:gd name="T10" fmla="*/ 6 w 8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6"/>
                <a:gd name="T20" fmla="*/ 81 w 8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7" name="Freeform 7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 w 81"/>
                <a:gd name="T1" fmla="*/ 1 h 63"/>
                <a:gd name="T2" fmla="*/ 2 w 81"/>
                <a:gd name="T3" fmla="*/ 1 h 63"/>
                <a:gd name="T4" fmla="*/ 0 w 81"/>
                <a:gd name="T5" fmla="*/ 0 h 63"/>
                <a:gd name="T6" fmla="*/ 2 w 81"/>
                <a:gd name="T7" fmla="*/ 3 h 63"/>
                <a:gd name="T8" fmla="*/ 2 w 81"/>
                <a:gd name="T9" fmla="*/ 3 h 63"/>
                <a:gd name="T10" fmla="*/ 2 w 81"/>
                <a:gd name="T11" fmla="*/ 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63"/>
                <a:gd name="T20" fmla="*/ 81 w 81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8" name="Freeform 8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4 w 96"/>
                <a:gd name="T1" fmla="*/ 9 h 79"/>
                <a:gd name="T2" fmla="*/ 4 w 96"/>
                <a:gd name="T3" fmla="*/ 9 h 79"/>
                <a:gd name="T4" fmla="*/ 0 w 96"/>
                <a:gd name="T5" fmla="*/ 13 h 79"/>
                <a:gd name="T6" fmla="*/ 4 w 96"/>
                <a:gd name="T7" fmla="*/ 9 h 79"/>
                <a:gd name="T8" fmla="*/ 4 w 96"/>
                <a:gd name="T9" fmla="*/ 0 h 79"/>
                <a:gd name="T10" fmla="*/ 4 w 96"/>
                <a:gd name="T11" fmla="*/ 9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79"/>
                <a:gd name="T20" fmla="*/ 96 w 9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79" name="Freeform 9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36 w 77"/>
                <a:gd name="T1" fmla="*/ 22 h 77"/>
                <a:gd name="T2" fmla="*/ 36 w 77"/>
                <a:gd name="T3" fmla="*/ 22 h 77"/>
                <a:gd name="T4" fmla="*/ 33 w 77"/>
                <a:gd name="T5" fmla="*/ 0 h 77"/>
                <a:gd name="T6" fmla="*/ 0 w 77"/>
                <a:gd name="T7" fmla="*/ 38 h 77"/>
                <a:gd name="T8" fmla="*/ 0 w 77"/>
                <a:gd name="T9" fmla="*/ 38 h 77"/>
                <a:gd name="T10" fmla="*/ 36 w 77"/>
                <a:gd name="T11" fmla="*/ 22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77"/>
                <a:gd name="T20" fmla="*/ 77 w 77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80" name="Freeform 10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3 h 74"/>
                <a:gd name="T2" fmla="*/ 0 w 90"/>
                <a:gd name="T3" fmla="*/ 3 h 74"/>
                <a:gd name="T4" fmla="*/ 11 w 90"/>
                <a:gd name="T5" fmla="*/ 3 h 74"/>
                <a:gd name="T6" fmla="*/ 19 w 90"/>
                <a:gd name="T7" fmla="*/ 3 h 74"/>
                <a:gd name="T8" fmla="*/ 23 w 90"/>
                <a:gd name="T9" fmla="*/ 3 h 74"/>
                <a:gd name="T10" fmla="*/ 0 w 90"/>
                <a:gd name="T11" fmla="*/ 3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74"/>
                <a:gd name="T20" fmla="*/ 90 w 9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7" name="Freeform 11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28 h 72"/>
                <a:gd name="T6" fmla="*/ 45 w 88"/>
                <a:gd name="T7" fmla="*/ 172 h 72"/>
                <a:gd name="T8" fmla="*/ 46 w 88"/>
                <a:gd name="T9" fmla="*/ 74 h 72"/>
                <a:gd name="T10" fmla="*/ 16 w 88"/>
                <a:gd name="T11" fmla="*/ 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72"/>
                <a:gd name="T20" fmla="*/ 88 w 8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8" name="Freeform 12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 w 86"/>
                <a:gd name="T1" fmla="*/ 7 h 92"/>
                <a:gd name="T2" fmla="*/ 4 w 86"/>
                <a:gd name="T3" fmla="*/ 7 h 92"/>
                <a:gd name="T4" fmla="*/ 4 w 86"/>
                <a:gd name="T5" fmla="*/ 0 h 92"/>
                <a:gd name="T6" fmla="*/ 4 w 86"/>
                <a:gd name="T7" fmla="*/ 11 h 92"/>
                <a:gd name="T8" fmla="*/ 4 w 86"/>
                <a:gd name="T9" fmla="*/ 17 h 92"/>
                <a:gd name="T10" fmla="*/ 4 w 86"/>
                <a:gd name="T11" fmla="*/ 7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92"/>
                <a:gd name="T20" fmla="*/ 86 w 86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99" name="Freeform 13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36 w 724"/>
                <a:gd name="T1" fmla="*/ 43 h 1845"/>
                <a:gd name="T2" fmla="*/ 36 w 724"/>
                <a:gd name="T3" fmla="*/ 43 h 1845"/>
                <a:gd name="T4" fmla="*/ 26 w 724"/>
                <a:gd name="T5" fmla="*/ 41 h 1845"/>
                <a:gd name="T6" fmla="*/ 38 w 724"/>
                <a:gd name="T7" fmla="*/ 39 h 1845"/>
                <a:gd name="T8" fmla="*/ 39 w 724"/>
                <a:gd name="T9" fmla="*/ 41 h 1845"/>
                <a:gd name="T10" fmla="*/ 36 w 724"/>
                <a:gd name="T11" fmla="*/ 43 h 1845"/>
                <a:gd name="T12" fmla="*/ 36 w 724"/>
                <a:gd name="T13" fmla="*/ 43 h 1845"/>
                <a:gd name="T14" fmla="*/ 50 w 724"/>
                <a:gd name="T15" fmla="*/ 45 h 1845"/>
                <a:gd name="T16" fmla="*/ 50 w 724"/>
                <a:gd name="T17" fmla="*/ 45 h 1845"/>
                <a:gd name="T18" fmla="*/ 46 w 724"/>
                <a:gd name="T19" fmla="*/ 37 h 1845"/>
                <a:gd name="T20" fmla="*/ 50 w 724"/>
                <a:gd name="T21" fmla="*/ 34 h 1845"/>
                <a:gd name="T22" fmla="*/ 50 w 724"/>
                <a:gd name="T23" fmla="*/ 25 h 1845"/>
                <a:gd name="T24" fmla="*/ 50 w 724"/>
                <a:gd name="T25" fmla="*/ 24 h 1845"/>
                <a:gd name="T26" fmla="*/ 50 w 724"/>
                <a:gd name="T27" fmla="*/ 22 h 1845"/>
                <a:gd name="T28" fmla="*/ 49 w 724"/>
                <a:gd name="T29" fmla="*/ 18 h 1845"/>
                <a:gd name="T30" fmla="*/ 46 w 724"/>
                <a:gd name="T31" fmla="*/ 15 h 1845"/>
                <a:gd name="T32" fmla="*/ 47 w 724"/>
                <a:gd name="T33" fmla="*/ 14 h 1845"/>
                <a:gd name="T34" fmla="*/ 44 w 724"/>
                <a:gd name="T35" fmla="*/ 13 h 1845"/>
                <a:gd name="T36" fmla="*/ 41 w 724"/>
                <a:gd name="T37" fmla="*/ 12 h 1845"/>
                <a:gd name="T38" fmla="*/ 41 w 724"/>
                <a:gd name="T39" fmla="*/ 10 h 1845"/>
                <a:gd name="T40" fmla="*/ 38 w 724"/>
                <a:gd name="T41" fmla="*/ 11 h 1845"/>
                <a:gd name="T42" fmla="*/ 38 w 724"/>
                <a:gd name="T43" fmla="*/ 8 h 1845"/>
                <a:gd name="T44" fmla="*/ 34 w 724"/>
                <a:gd name="T45" fmla="*/ 9 h 1845"/>
                <a:gd name="T46" fmla="*/ 32 w 724"/>
                <a:gd name="T47" fmla="*/ 5 h 1845"/>
                <a:gd name="T48" fmla="*/ 30 w 724"/>
                <a:gd name="T49" fmla="*/ 6 h 1845"/>
                <a:gd name="T50" fmla="*/ 28 w 724"/>
                <a:gd name="T51" fmla="*/ 8 h 1845"/>
                <a:gd name="T52" fmla="*/ 28 w 724"/>
                <a:gd name="T53" fmla="*/ 5 h 1845"/>
                <a:gd name="T54" fmla="*/ 27 w 724"/>
                <a:gd name="T55" fmla="*/ 5 h 1845"/>
                <a:gd name="T56" fmla="*/ 25 w 724"/>
                <a:gd name="T57" fmla="*/ 5 h 1845"/>
                <a:gd name="T58" fmla="*/ 22 w 724"/>
                <a:gd name="T59" fmla="*/ 5 h 1845"/>
                <a:gd name="T60" fmla="*/ 23 w 724"/>
                <a:gd name="T61" fmla="*/ 5 h 1845"/>
                <a:gd name="T62" fmla="*/ 19 w 724"/>
                <a:gd name="T63" fmla="*/ 5 h 1845"/>
                <a:gd name="T64" fmla="*/ 17 w 724"/>
                <a:gd name="T65" fmla="*/ 5 h 1845"/>
                <a:gd name="T66" fmla="*/ 21 w 724"/>
                <a:gd name="T67" fmla="*/ 5 h 1845"/>
                <a:gd name="T68" fmla="*/ 17 w 724"/>
                <a:gd name="T69" fmla="*/ 5 h 1845"/>
                <a:gd name="T70" fmla="*/ 14 w 724"/>
                <a:gd name="T71" fmla="*/ 5 h 1845"/>
                <a:gd name="T72" fmla="*/ 15 w 724"/>
                <a:gd name="T73" fmla="*/ 5 h 1845"/>
                <a:gd name="T74" fmla="*/ 14 w 724"/>
                <a:gd name="T75" fmla="*/ 5 h 1845"/>
                <a:gd name="T76" fmla="*/ 14 w 724"/>
                <a:gd name="T77" fmla="*/ 5 h 1845"/>
                <a:gd name="T78" fmla="*/ 12 w 724"/>
                <a:gd name="T79" fmla="*/ 5 h 1845"/>
                <a:gd name="T80" fmla="*/ 11 w 724"/>
                <a:gd name="T81" fmla="*/ 5 h 1845"/>
                <a:gd name="T82" fmla="*/ 6 w 724"/>
                <a:gd name="T83" fmla="*/ 5 h 1845"/>
                <a:gd name="T84" fmla="*/ 6 w 724"/>
                <a:gd name="T85" fmla="*/ 5 h 1845"/>
                <a:gd name="T86" fmla="*/ 6 w 724"/>
                <a:gd name="T87" fmla="*/ 5 h 1845"/>
                <a:gd name="T88" fmla="*/ 5 w 724"/>
                <a:gd name="T89" fmla="*/ 96 h 1845"/>
                <a:gd name="T90" fmla="*/ 0 w 724"/>
                <a:gd name="T91" fmla="*/ 96 h 1845"/>
                <a:gd name="T92" fmla="*/ 14 w 724"/>
                <a:gd name="T93" fmla="*/ 96 h 1845"/>
                <a:gd name="T94" fmla="*/ 42 w 724"/>
                <a:gd name="T95" fmla="*/ 96 h 1845"/>
                <a:gd name="T96" fmla="*/ 49 w 724"/>
                <a:gd name="T97" fmla="*/ 96 h 1845"/>
                <a:gd name="T98" fmla="*/ 33 w 724"/>
                <a:gd name="T99" fmla="*/ 95 h 1845"/>
                <a:gd name="T100" fmla="*/ 21 w 724"/>
                <a:gd name="T101" fmla="*/ 87 h 1845"/>
                <a:gd name="T102" fmla="*/ 18 w 724"/>
                <a:gd name="T103" fmla="*/ 84 h 1845"/>
                <a:gd name="T104" fmla="*/ 18 w 724"/>
                <a:gd name="T105" fmla="*/ 76 h 1845"/>
                <a:gd name="T106" fmla="*/ 25 w 724"/>
                <a:gd name="T107" fmla="*/ 74 h 1845"/>
                <a:gd name="T108" fmla="*/ 46 w 724"/>
                <a:gd name="T109" fmla="*/ 72 h 1845"/>
                <a:gd name="T110" fmla="*/ 47 w 724"/>
                <a:gd name="T111" fmla="*/ 68 h 1845"/>
                <a:gd name="T112" fmla="*/ 48 w 724"/>
                <a:gd name="T113" fmla="*/ 65 h 1845"/>
                <a:gd name="T114" fmla="*/ 50 w 724"/>
                <a:gd name="T115" fmla="*/ 62 h 1845"/>
                <a:gd name="T116" fmla="*/ 46 w 724"/>
                <a:gd name="T117" fmla="*/ 59 h 1845"/>
                <a:gd name="T118" fmla="*/ 50 w 724"/>
                <a:gd name="T119" fmla="*/ 57 h 1845"/>
                <a:gd name="T120" fmla="*/ 49 w 724"/>
                <a:gd name="T121" fmla="*/ 54 h 1845"/>
                <a:gd name="T122" fmla="*/ 54 w 724"/>
                <a:gd name="T123" fmla="*/ 50 h 1845"/>
                <a:gd name="T124" fmla="*/ 50 w 724"/>
                <a:gd name="T125" fmla="*/ 45 h 1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845"/>
                <a:gd name="T191" fmla="*/ 724 w 724"/>
                <a:gd name="T192" fmla="*/ 1845 h 18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0" name="Freeform 14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06 w 2011"/>
                <a:gd name="T1" fmla="*/ 131 h 3449"/>
                <a:gd name="T2" fmla="*/ 0 w 2011"/>
                <a:gd name="T3" fmla="*/ 215 h 3449"/>
                <a:gd name="T4" fmla="*/ 105 w 2011"/>
                <a:gd name="T5" fmla="*/ 0 h 3449"/>
                <a:gd name="T6" fmla="*/ 106 w 2011"/>
                <a:gd name="T7" fmla="*/ 22 h 3449"/>
                <a:gd name="T8" fmla="*/ 106 w 2011"/>
                <a:gd name="T9" fmla="*/ 24 h 3449"/>
                <a:gd name="T10" fmla="*/ 101 w 2011"/>
                <a:gd name="T11" fmla="*/ 20 h 3449"/>
                <a:gd name="T12" fmla="*/ 100 w 2011"/>
                <a:gd name="T13" fmla="*/ 24 h 3449"/>
                <a:gd name="T14" fmla="*/ 98 w 2011"/>
                <a:gd name="T15" fmla="*/ 26 h 3449"/>
                <a:gd name="T16" fmla="*/ 96 w 2011"/>
                <a:gd name="T17" fmla="*/ 22 h 3449"/>
                <a:gd name="T18" fmla="*/ 94 w 2011"/>
                <a:gd name="T19" fmla="*/ 22 h 3449"/>
                <a:gd name="T20" fmla="*/ 91 w 2011"/>
                <a:gd name="T21" fmla="*/ 31 h 3449"/>
                <a:gd name="T22" fmla="*/ 87 w 2011"/>
                <a:gd name="T23" fmla="*/ 26 h 3449"/>
                <a:gd name="T24" fmla="*/ 85 w 2011"/>
                <a:gd name="T25" fmla="*/ 26 h 3449"/>
                <a:gd name="T26" fmla="*/ 86 w 2011"/>
                <a:gd name="T27" fmla="*/ 31 h 3449"/>
                <a:gd name="T28" fmla="*/ 79 w 2011"/>
                <a:gd name="T29" fmla="*/ 31 h 3449"/>
                <a:gd name="T30" fmla="*/ 79 w 2011"/>
                <a:gd name="T31" fmla="*/ 34 h 3449"/>
                <a:gd name="T32" fmla="*/ 75 w 2011"/>
                <a:gd name="T33" fmla="*/ 31 h 3449"/>
                <a:gd name="T34" fmla="*/ 79 w 2011"/>
                <a:gd name="T35" fmla="*/ 36 h 3449"/>
                <a:gd name="T36" fmla="*/ 77 w 2011"/>
                <a:gd name="T37" fmla="*/ 37 h 3449"/>
                <a:gd name="T38" fmla="*/ 76 w 2011"/>
                <a:gd name="T39" fmla="*/ 37 h 3449"/>
                <a:gd name="T40" fmla="*/ 74 w 2011"/>
                <a:gd name="T41" fmla="*/ 40 h 3449"/>
                <a:gd name="T42" fmla="*/ 76 w 2011"/>
                <a:gd name="T43" fmla="*/ 39 h 3449"/>
                <a:gd name="T44" fmla="*/ 76 w 2011"/>
                <a:gd name="T45" fmla="*/ 44 h 3449"/>
                <a:gd name="T46" fmla="*/ 73 w 2011"/>
                <a:gd name="T47" fmla="*/ 45 h 3449"/>
                <a:gd name="T48" fmla="*/ 75 w 2011"/>
                <a:gd name="T49" fmla="*/ 49 h 3449"/>
                <a:gd name="T50" fmla="*/ 70 w 2011"/>
                <a:gd name="T51" fmla="*/ 47 h 3449"/>
                <a:gd name="T52" fmla="*/ 65 w 2011"/>
                <a:gd name="T53" fmla="*/ 47 h 3449"/>
                <a:gd name="T54" fmla="*/ 64 w 2011"/>
                <a:gd name="T55" fmla="*/ 51 h 3449"/>
                <a:gd name="T56" fmla="*/ 71 w 2011"/>
                <a:gd name="T57" fmla="*/ 53 h 3449"/>
                <a:gd name="T58" fmla="*/ 69 w 2011"/>
                <a:gd name="T59" fmla="*/ 54 h 3449"/>
                <a:gd name="T60" fmla="*/ 69 w 2011"/>
                <a:gd name="T61" fmla="*/ 59 h 3449"/>
                <a:gd name="T62" fmla="*/ 72 w 2011"/>
                <a:gd name="T63" fmla="*/ 59 h 3449"/>
                <a:gd name="T64" fmla="*/ 69 w 2011"/>
                <a:gd name="T65" fmla="*/ 65 h 3449"/>
                <a:gd name="T66" fmla="*/ 70 w 2011"/>
                <a:gd name="T67" fmla="*/ 69 h 3449"/>
                <a:gd name="T68" fmla="*/ 68 w 2011"/>
                <a:gd name="T69" fmla="*/ 73 h 3449"/>
                <a:gd name="T70" fmla="*/ 65 w 2011"/>
                <a:gd name="T71" fmla="*/ 77 h 3449"/>
                <a:gd name="T72" fmla="*/ 68 w 2011"/>
                <a:gd name="T73" fmla="*/ 78 h 3449"/>
                <a:gd name="T74" fmla="*/ 69 w 2011"/>
                <a:gd name="T75" fmla="*/ 81 h 3449"/>
                <a:gd name="T76" fmla="*/ 72 w 2011"/>
                <a:gd name="T77" fmla="*/ 85 h 3449"/>
                <a:gd name="T78" fmla="*/ 76 w 2011"/>
                <a:gd name="T79" fmla="*/ 88 h 3449"/>
                <a:gd name="T80" fmla="*/ 79 w 2011"/>
                <a:gd name="T81" fmla="*/ 85 h 3449"/>
                <a:gd name="T82" fmla="*/ 79 w 2011"/>
                <a:gd name="T83" fmla="*/ 92 h 3449"/>
                <a:gd name="T84" fmla="*/ 85 w 2011"/>
                <a:gd name="T85" fmla="*/ 92 h 3449"/>
                <a:gd name="T86" fmla="*/ 84 w 2011"/>
                <a:gd name="T87" fmla="*/ 93 h 3449"/>
                <a:gd name="T88" fmla="*/ 86 w 2011"/>
                <a:gd name="T89" fmla="*/ 96 h 3449"/>
                <a:gd name="T90" fmla="*/ 87 w 2011"/>
                <a:gd name="T91" fmla="*/ 100 h 3449"/>
                <a:gd name="T92" fmla="*/ 89 w 2011"/>
                <a:gd name="T93" fmla="*/ 99 h 3449"/>
                <a:gd name="T94" fmla="*/ 92 w 2011"/>
                <a:gd name="T95" fmla="*/ 94 h 3449"/>
                <a:gd name="T96" fmla="*/ 95 w 2011"/>
                <a:gd name="T97" fmla="*/ 98 h 3449"/>
                <a:gd name="T98" fmla="*/ 96 w 2011"/>
                <a:gd name="T99" fmla="*/ 105 h 3449"/>
                <a:gd name="T100" fmla="*/ 99 w 2011"/>
                <a:gd name="T101" fmla="*/ 105 h 3449"/>
                <a:gd name="T102" fmla="*/ 96 w 2011"/>
                <a:gd name="T103" fmla="*/ 115 h 3449"/>
                <a:gd name="T104" fmla="*/ 76 w 2011"/>
                <a:gd name="T105" fmla="*/ 129 h 3449"/>
                <a:gd name="T106" fmla="*/ 87 w 2011"/>
                <a:gd name="T107" fmla="*/ 131 h 3449"/>
                <a:gd name="T108" fmla="*/ 106 w 2011"/>
                <a:gd name="T109" fmla="*/ 131 h 3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1"/>
                <a:gd name="T166" fmla="*/ 0 h 3449"/>
                <a:gd name="T167" fmla="*/ 2011 w 2011"/>
                <a:gd name="T168" fmla="*/ 3449 h 34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1" name="Freeform 15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17 w 639"/>
                <a:gd name="T1" fmla="*/ 43 h 621"/>
                <a:gd name="T2" fmla="*/ 17 w 639"/>
                <a:gd name="T3" fmla="*/ 43 h 621"/>
                <a:gd name="T4" fmla="*/ 34 w 639"/>
                <a:gd name="T5" fmla="*/ 22 h 621"/>
                <a:gd name="T6" fmla="*/ 17 w 639"/>
                <a:gd name="T7" fmla="*/ 0 h 621"/>
                <a:gd name="T8" fmla="*/ 0 w 639"/>
                <a:gd name="T9" fmla="*/ 22 h 621"/>
                <a:gd name="T10" fmla="*/ 17 w 639"/>
                <a:gd name="T11" fmla="*/ 43 h 621"/>
                <a:gd name="T12" fmla="*/ 17 w 639"/>
                <a:gd name="T13" fmla="*/ 43 h 621"/>
                <a:gd name="T14" fmla="*/ 9 w 639"/>
                <a:gd name="T15" fmla="*/ 22 h 621"/>
                <a:gd name="T16" fmla="*/ 9 w 639"/>
                <a:gd name="T17" fmla="*/ 22 h 621"/>
                <a:gd name="T18" fmla="*/ 17 w 639"/>
                <a:gd name="T19" fmla="*/ 9 h 621"/>
                <a:gd name="T20" fmla="*/ 25 w 639"/>
                <a:gd name="T21" fmla="*/ 22 h 621"/>
                <a:gd name="T22" fmla="*/ 17 w 639"/>
                <a:gd name="T23" fmla="*/ 35 h 621"/>
                <a:gd name="T24" fmla="*/ 9 w 639"/>
                <a:gd name="T25" fmla="*/ 22 h 6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9"/>
                <a:gd name="T40" fmla="*/ 0 h 621"/>
                <a:gd name="T41" fmla="*/ 639 w 639"/>
                <a:gd name="T42" fmla="*/ 621 h 6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2" name="Freeform 16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6 w 441"/>
                <a:gd name="T1" fmla="*/ 10 h 621"/>
                <a:gd name="T2" fmla="*/ 36 w 441"/>
                <a:gd name="T3" fmla="*/ 10 h 621"/>
                <a:gd name="T4" fmla="*/ 27 w 441"/>
                <a:gd name="T5" fmla="*/ 8 h 621"/>
                <a:gd name="T6" fmla="*/ 16 w 441"/>
                <a:gd name="T7" fmla="*/ 12 h 621"/>
                <a:gd name="T8" fmla="*/ 29 w 441"/>
                <a:gd name="T9" fmla="*/ 18 h 621"/>
                <a:gd name="T10" fmla="*/ 43 w 441"/>
                <a:gd name="T11" fmla="*/ 30 h 621"/>
                <a:gd name="T12" fmla="*/ 18 w 441"/>
                <a:gd name="T13" fmla="*/ 43 h 621"/>
                <a:gd name="T14" fmla="*/ 6 w 441"/>
                <a:gd name="T15" fmla="*/ 42 h 621"/>
                <a:gd name="T16" fmla="*/ 6 w 441"/>
                <a:gd name="T17" fmla="*/ 33 h 621"/>
                <a:gd name="T18" fmla="*/ 19 w 441"/>
                <a:gd name="T19" fmla="*/ 36 h 621"/>
                <a:gd name="T20" fmla="*/ 27 w 441"/>
                <a:gd name="T21" fmla="*/ 31 h 621"/>
                <a:gd name="T22" fmla="*/ 15 w 441"/>
                <a:gd name="T23" fmla="*/ 25 h 621"/>
                <a:gd name="T24" fmla="*/ 0 w 441"/>
                <a:gd name="T25" fmla="*/ 12 h 621"/>
                <a:gd name="T26" fmla="*/ 24 w 441"/>
                <a:gd name="T27" fmla="*/ 0 h 621"/>
                <a:gd name="T28" fmla="*/ 36 w 441"/>
                <a:gd name="T29" fmla="*/ 6 h 621"/>
                <a:gd name="T30" fmla="*/ 36 w 441"/>
                <a:gd name="T31" fmla="*/ 10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1"/>
                <a:gd name="T49" fmla="*/ 0 h 621"/>
                <a:gd name="T50" fmla="*/ 441 w 441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3" name="Freeform 17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8 w 229"/>
                <a:gd name="T1" fmla="*/ 43 h 817"/>
                <a:gd name="T2" fmla="*/ 8 w 229"/>
                <a:gd name="T3" fmla="*/ 43 h 817"/>
                <a:gd name="T4" fmla="*/ 8 w 229"/>
                <a:gd name="T5" fmla="*/ 32 h 817"/>
                <a:gd name="T6" fmla="*/ 8 w 229"/>
                <a:gd name="T7" fmla="*/ 15 h 817"/>
                <a:gd name="T8" fmla="*/ 0 w 229"/>
                <a:gd name="T9" fmla="*/ 0 h 817"/>
                <a:gd name="T10" fmla="*/ 31 w 229"/>
                <a:gd name="T11" fmla="*/ 0 h 817"/>
                <a:gd name="T12" fmla="*/ 29 w 229"/>
                <a:gd name="T13" fmla="*/ 13 h 817"/>
                <a:gd name="T14" fmla="*/ 29 w 229"/>
                <a:gd name="T15" fmla="*/ 28 h 817"/>
                <a:gd name="T16" fmla="*/ 33 w 229"/>
                <a:gd name="T17" fmla="*/ 43 h 817"/>
                <a:gd name="T18" fmla="*/ 8 w 229"/>
                <a:gd name="T19" fmla="*/ 43 h 8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9"/>
                <a:gd name="T31" fmla="*/ 0 h 817"/>
                <a:gd name="T32" fmla="*/ 229 w 229"/>
                <a:gd name="T33" fmla="*/ 817 h 8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4" name="Freeform 18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11 w 662"/>
                <a:gd name="T1" fmla="*/ 45 h 863"/>
                <a:gd name="T2" fmla="*/ 11 w 662"/>
                <a:gd name="T3" fmla="*/ 45 h 863"/>
                <a:gd name="T4" fmla="*/ 11 w 662"/>
                <a:gd name="T5" fmla="*/ 34 h 863"/>
                <a:gd name="T6" fmla="*/ 11 w 662"/>
                <a:gd name="T7" fmla="*/ 31 h 863"/>
                <a:gd name="T8" fmla="*/ 21 w 662"/>
                <a:gd name="T9" fmla="*/ 34 h 863"/>
                <a:gd name="T10" fmla="*/ 35 w 662"/>
                <a:gd name="T11" fmla="*/ 17 h 863"/>
                <a:gd name="T12" fmla="*/ 20 w 662"/>
                <a:gd name="T13" fmla="*/ 0 h 863"/>
                <a:gd name="T14" fmla="*/ 9 w 662"/>
                <a:gd name="T15" fmla="*/ 5 h 863"/>
                <a:gd name="T16" fmla="*/ 8 w 662"/>
                <a:gd name="T17" fmla="*/ 5 h 863"/>
                <a:gd name="T18" fmla="*/ 0 w 662"/>
                <a:gd name="T19" fmla="*/ 5 h 863"/>
                <a:gd name="T20" fmla="*/ 5 w 662"/>
                <a:gd name="T21" fmla="*/ 17 h 863"/>
                <a:gd name="T22" fmla="*/ 5 w 662"/>
                <a:gd name="T23" fmla="*/ 31 h 863"/>
                <a:gd name="T24" fmla="*/ 5 w 662"/>
                <a:gd name="T25" fmla="*/ 45 h 863"/>
                <a:gd name="T26" fmla="*/ 11 w 662"/>
                <a:gd name="T27" fmla="*/ 45 h 863"/>
                <a:gd name="T28" fmla="*/ 11 w 662"/>
                <a:gd name="T29" fmla="*/ 45 h 863"/>
                <a:gd name="T30" fmla="*/ 10 w 662"/>
                <a:gd name="T31" fmla="*/ 17 h 863"/>
                <a:gd name="T32" fmla="*/ 10 w 662"/>
                <a:gd name="T33" fmla="*/ 17 h 863"/>
                <a:gd name="T34" fmla="*/ 17 w 662"/>
                <a:gd name="T35" fmla="*/ 6 h 863"/>
                <a:gd name="T36" fmla="*/ 26 w 662"/>
                <a:gd name="T37" fmla="*/ 17 h 863"/>
                <a:gd name="T38" fmla="*/ 18 w 662"/>
                <a:gd name="T39" fmla="*/ 25 h 863"/>
                <a:gd name="T40" fmla="*/ 10 w 662"/>
                <a:gd name="T41" fmla="*/ 17 h 8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2"/>
                <a:gd name="T64" fmla="*/ 0 h 863"/>
                <a:gd name="T65" fmla="*/ 662 w 662"/>
                <a:gd name="T66" fmla="*/ 863 h 8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05" name="Freeform 19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16 w 440"/>
                <a:gd name="T1" fmla="*/ 9 h 621"/>
                <a:gd name="T2" fmla="*/ 16 w 440"/>
                <a:gd name="T3" fmla="*/ 9 h 621"/>
                <a:gd name="T4" fmla="*/ 12 w 440"/>
                <a:gd name="T5" fmla="*/ 8 h 621"/>
                <a:gd name="T6" fmla="*/ 7 w 440"/>
                <a:gd name="T7" fmla="*/ 12 h 621"/>
                <a:gd name="T8" fmla="*/ 13 w 440"/>
                <a:gd name="T9" fmla="*/ 18 h 621"/>
                <a:gd name="T10" fmla="*/ 20 w 440"/>
                <a:gd name="T11" fmla="*/ 30 h 621"/>
                <a:gd name="T12" fmla="*/ 8 w 440"/>
                <a:gd name="T13" fmla="*/ 43 h 621"/>
                <a:gd name="T14" fmla="*/ 5 w 440"/>
                <a:gd name="T15" fmla="*/ 42 h 621"/>
                <a:gd name="T16" fmla="*/ 5 w 440"/>
                <a:gd name="T17" fmla="*/ 33 h 621"/>
                <a:gd name="T18" fmla="*/ 9 w 440"/>
                <a:gd name="T19" fmla="*/ 36 h 621"/>
                <a:gd name="T20" fmla="*/ 12 w 440"/>
                <a:gd name="T21" fmla="*/ 31 h 621"/>
                <a:gd name="T22" fmla="*/ 6 w 440"/>
                <a:gd name="T23" fmla="*/ 25 h 621"/>
                <a:gd name="T24" fmla="*/ 0 w 440"/>
                <a:gd name="T25" fmla="*/ 12 h 621"/>
                <a:gd name="T26" fmla="*/ 11 w 440"/>
                <a:gd name="T27" fmla="*/ 0 h 621"/>
                <a:gd name="T28" fmla="*/ 18 w 440"/>
                <a:gd name="T29" fmla="*/ 6 h 621"/>
                <a:gd name="T30" fmla="*/ 16 w 440"/>
                <a:gd name="T31" fmla="*/ 9 h 6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0"/>
                <a:gd name="T49" fmla="*/ 0 h 621"/>
                <a:gd name="T50" fmla="*/ 440 w 440"/>
                <a:gd name="T51" fmla="*/ 621 h 6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106" name="Group 29"/>
          <p:cNvGrpSpPr/>
          <p:nvPr userDrawn="1"/>
        </p:nvGrpSpPr>
        <p:grpSpPr>
          <a:xfrm>
            <a:off x="423343" y="540"/>
            <a:ext cx="4512063" cy="5142960"/>
            <a:chOff x="622299" y="794"/>
            <a:chExt cx="6632576" cy="7562056"/>
          </a:xfrm>
        </p:grpSpPr>
        <p:sp>
          <p:nvSpPr>
            <p:cNvPr id="107" name="Freeform 49"/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51"/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5"/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61"/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62"/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13" name="Obdélník 17"/>
          <p:cNvSpPr/>
          <p:nvPr userDrawn="1"/>
        </p:nvSpPr>
        <p:spPr>
          <a:xfrm>
            <a:off x="-1" y="-8966"/>
            <a:ext cx="3748885" cy="5162740"/>
          </a:xfrm>
          <a:custGeom>
            <a:avLst/>
            <a:gdLst>
              <a:gd name="connsiteX0" fmla="*/ 0 w 4262593"/>
              <a:gd name="connsiteY0" fmla="*/ 0 h 5152466"/>
              <a:gd name="connsiteX1" fmla="*/ 4262593 w 4262593"/>
              <a:gd name="connsiteY1" fmla="*/ 0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4262593"/>
              <a:gd name="connsiteY0" fmla="*/ 0 h 5152466"/>
              <a:gd name="connsiteX1" fmla="*/ 337865 w 4262593"/>
              <a:gd name="connsiteY1" fmla="*/ 30822 h 5152466"/>
              <a:gd name="connsiteX2" fmla="*/ 4262593 w 4262593"/>
              <a:gd name="connsiteY2" fmla="*/ 5152466 h 5152466"/>
              <a:gd name="connsiteX3" fmla="*/ 0 w 4262593"/>
              <a:gd name="connsiteY3" fmla="*/ 5152466 h 5152466"/>
              <a:gd name="connsiteX4" fmla="*/ 0 w 4262593"/>
              <a:gd name="connsiteY4" fmla="*/ 0 h 5152466"/>
              <a:gd name="connsiteX0" fmla="*/ 0 w 3163258"/>
              <a:gd name="connsiteY0" fmla="*/ 0 h 5152466"/>
              <a:gd name="connsiteX1" fmla="*/ 337865 w 3163258"/>
              <a:gd name="connsiteY1" fmla="*/ 30822 h 5152466"/>
              <a:gd name="connsiteX2" fmla="*/ 3163258 w 3163258"/>
              <a:gd name="connsiteY2" fmla="*/ 5029176 h 5152466"/>
              <a:gd name="connsiteX3" fmla="*/ 0 w 3163258"/>
              <a:gd name="connsiteY3" fmla="*/ 5152466 h 5152466"/>
              <a:gd name="connsiteX4" fmla="*/ 0 w 3163258"/>
              <a:gd name="connsiteY4" fmla="*/ 0 h 5152466"/>
              <a:gd name="connsiteX0" fmla="*/ 0 w 3748885"/>
              <a:gd name="connsiteY0" fmla="*/ 0 h 5162740"/>
              <a:gd name="connsiteX1" fmla="*/ 337865 w 3748885"/>
              <a:gd name="connsiteY1" fmla="*/ 3082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30332 w 3748885"/>
              <a:gd name="connsiteY1" fmla="*/ 10274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6862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47392 w 3748885"/>
              <a:gd name="connsiteY1" fmla="*/ 3450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  <a:gd name="connsiteX0" fmla="*/ 0 w 3748885"/>
              <a:gd name="connsiteY0" fmla="*/ 0 h 5162740"/>
              <a:gd name="connsiteX1" fmla="*/ 450804 w 3748885"/>
              <a:gd name="connsiteY1" fmla="*/ 38 h 5162740"/>
              <a:gd name="connsiteX2" fmla="*/ 3748885 w 3748885"/>
              <a:gd name="connsiteY2" fmla="*/ 5162740 h 5162740"/>
              <a:gd name="connsiteX3" fmla="*/ 0 w 3748885"/>
              <a:gd name="connsiteY3" fmla="*/ 5152466 h 5162740"/>
              <a:gd name="connsiteX4" fmla="*/ 0 w 3748885"/>
              <a:gd name="connsiteY4" fmla="*/ 0 h 51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885" h="5162740">
                <a:moveTo>
                  <a:pt x="0" y="0"/>
                </a:moveTo>
                <a:lnTo>
                  <a:pt x="450804" y="38"/>
                </a:lnTo>
                <a:lnTo>
                  <a:pt x="3748885" y="5162740"/>
                </a:lnTo>
                <a:lnTo>
                  <a:pt x="0" y="5152466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 62"/>
          <p:cNvSpPr>
            <a:spLocks noChangeAspect="1"/>
          </p:cNvSpPr>
          <p:nvPr userDrawn="1"/>
        </p:nvSpPr>
        <p:spPr bwMode="ltGray">
          <a:xfrm flipH="1">
            <a:off x="1230670" y="1931376"/>
            <a:ext cx="1618770" cy="1987927"/>
          </a:xfrm>
          <a:custGeom>
            <a:avLst/>
            <a:gdLst>
              <a:gd name="T0" fmla="*/ 718 w 1008"/>
              <a:gd name="T1" fmla="*/ 0 h 1206"/>
              <a:gd name="T2" fmla="*/ 772 w 1008"/>
              <a:gd name="T3" fmla="*/ 38 h 1206"/>
              <a:gd name="T4" fmla="*/ 820 w 1008"/>
              <a:gd name="T5" fmla="*/ 82 h 1206"/>
              <a:gd name="T6" fmla="*/ 864 w 1008"/>
              <a:gd name="T7" fmla="*/ 128 h 1206"/>
              <a:gd name="T8" fmla="*/ 902 w 1008"/>
              <a:gd name="T9" fmla="*/ 180 h 1206"/>
              <a:gd name="T10" fmla="*/ 934 w 1008"/>
              <a:gd name="T11" fmla="*/ 234 h 1206"/>
              <a:gd name="T12" fmla="*/ 960 w 1008"/>
              <a:gd name="T13" fmla="*/ 290 h 1206"/>
              <a:gd name="T14" fmla="*/ 982 w 1008"/>
              <a:gd name="T15" fmla="*/ 350 h 1206"/>
              <a:gd name="T16" fmla="*/ 996 w 1008"/>
              <a:gd name="T17" fmla="*/ 410 h 1206"/>
              <a:gd name="T18" fmla="*/ 1006 w 1008"/>
              <a:gd name="T19" fmla="*/ 472 h 1206"/>
              <a:gd name="T20" fmla="*/ 1008 w 1008"/>
              <a:gd name="T21" fmla="*/ 534 h 1206"/>
              <a:gd name="T22" fmla="*/ 1006 w 1008"/>
              <a:gd name="T23" fmla="*/ 598 h 1206"/>
              <a:gd name="T24" fmla="*/ 998 w 1008"/>
              <a:gd name="T25" fmla="*/ 662 h 1206"/>
              <a:gd name="T26" fmla="*/ 984 w 1008"/>
              <a:gd name="T27" fmla="*/ 724 h 1206"/>
              <a:gd name="T28" fmla="*/ 962 w 1008"/>
              <a:gd name="T29" fmla="*/ 786 h 1206"/>
              <a:gd name="T30" fmla="*/ 936 w 1008"/>
              <a:gd name="T31" fmla="*/ 846 h 1206"/>
              <a:gd name="T32" fmla="*/ 902 w 1008"/>
              <a:gd name="T33" fmla="*/ 904 h 1206"/>
              <a:gd name="T34" fmla="*/ 884 w 1008"/>
              <a:gd name="T35" fmla="*/ 932 h 1206"/>
              <a:gd name="T36" fmla="*/ 842 w 1008"/>
              <a:gd name="T37" fmla="*/ 984 h 1206"/>
              <a:gd name="T38" fmla="*/ 798 w 1008"/>
              <a:gd name="T39" fmla="*/ 1030 h 1206"/>
              <a:gd name="T40" fmla="*/ 748 w 1008"/>
              <a:gd name="T41" fmla="*/ 1072 h 1206"/>
              <a:gd name="T42" fmla="*/ 696 w 1008"/>
              <a:gd name="T43" fmla="*/ 1108 h 1206"/>
              <a:gd name="T44" fmla="*/ 640 w 1008"/>
              <a:gd name="T45" fmla="*/ 1138 h 1206"/>
              <a:gd name="T46" fmla="*/ 582 w 1008"/>
              <a:gd name="T47" fmla="*/ 1164 h 1206"/>
              <a:gd name="T48" fmla="*/ 524 w 1008"/>
              <a:gd name="T49" fmla="*/ 1182 h 1206"/>
              <a:gd name="T50" fmla="*/ 462 w 1008"/>
              <a:gd name="T51" fmla="*/ 1196 h 1206"/>
              <a:gd name="T52" fmla="*/ 400 w 1008"/>
              <a:gd name="T53" fmla="*/ 1204 h 1206"/>
              <a:gd name="T54" fmla="*/ 336 w 1008"/>
              <a:gd name="T55" fmla="*/ 1206 h 1206"/>
              <a:gd name="T56" fmla="*/ 274 w 1008"/>
              <a:gd name="T57" fmla="*/ 1200 h 1206"/>
              <a:gd name="T58" fmla="*/ 210 w 1008"/>
              <a:gd name="T59" fmla="*/ 1190 h 1206"/>
              <a:gd name="T60" fmla="*/ 148 w 1008"/>
              <a:gd name="T61" fmla="*/ 1174 h 1206"/>
              <a:gd name="T62" fmla="*/ 88 w 1008"/>
              <a:gd name="T63" fmla="*/ 1150 h 1206"/>
              <a:gd name="T64" fmla="*/ 28 w 1008"/>
              <a:gd name="T65" fmla="*/ 1120 h 1206"/>
              <a:gd name="T66" fmla="*/ 718 w 1008"/>
              <a:gd name="T67" fmla="*/ 0 h 1206"/>
              <a:gd name="connsiteX0" fmla="*/ 7240 w 10000"/>
              <a:gd name="connsiteY0" fmla="*/ 65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7240 w 10000"/>
              <a:gd name="connsiteY67" fmla="*/ 65 h 10000"/>
              <a:gd name="connsiteX0" fmla="*/ 6927 w 10000"/>
              <a:gd name="connsiteY0" fmla="*/ 9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67" fmla="*/ 6927 w 10000"/>
              <a:gd name="connsiteY67" fmla="*/ 98 h 10000"/>
              <a:gd name="connsiteX0" fmla="*/ 0 w 10000"/>
              <a:gd name="connsiteY0" fmla="*/ 9138 h 10000"/>
              <a:gd name="connsiteX1" fmla="*/ 7123 w 10000"/>
              <a:gd name="connsiteY1" fmla="*/ 0 h 10000"/>
              <a:gd name="connsiteX2" fmla="*/ 7401 w 10000"/>
              <a:gd name="connsiteY2" fmla="*/ 149 h 10000"/>
              <a:gd name="connsiteX3" fmla="*/ 7659 w 10000"/>
              <a:gd name="connsiteY3" fmla="*/ 315 h 10000"/>
              <a:gd name="connsiteX4" fmla="*/ 7897 w 10000"/>
              <a:gd name="connsiteY4" fmla="*/ 498 h 10000"/>
              <a:gd name="connsiteX5" fmla="*/ 8135 w 10000"/>
              <a:gd name="connsiteY5" fmla="*/ 680 h 10000"/>
              <a:gd name="connsiteX6" fmla="*/ 8353 w 10000"/>
              <a:gd name="connsiteY6" fmla="*/ 862 h 10000"/>
              <a:gd name="connsiteX7" fmla="*/ 8571 w 10000"/>
              <a:gd name="connsiteY7" fmla="*/ 1061 h 10000"/>
              <a:gd name="connsiteX8" fmla="*/ 8770 w 10000"/>
              <a:gd name="connsiteY8" fmla="*/ 1277 h 10000"/>
              <a:gd name="connsiteX9" fmla="*/ 8948 w 10000"/>
              <a:gd name="connsiteY9" fmla="*/ 1493 h 10000"/>
              <a:gd name="connsiteX10" fmla="*/ 9107 w 10000"/>
              <a:gd name="connsiteY10" fmla="*/ 1708 h 10000"/>
              <a:gd name="connsiteX11" fmla="*/ 9266 w 10000"/>
              <a:gd name="connsiteY11" fmla="*/ 1940 h 10000"/>
              <a:gd name="connsiteX12" fmla="*/ 9405 w 10000"/>
              <a:gd name="connsiteY12" fmla="*/ 2172 h 10000"/>
              <a:gd name="connsiteX13" fmla="*/ 9524 w 10000"/>
              <a:gd name="connsiteY13" fmla="*/ 2405 h 10000"/>
              <a:gd name="connsiteX14" fmla="*/ 9643 w 10000"/>
              <a:gd name="connsiteY14" fmla="*/ 2653 h 10000"/>
              <a:gd name="connsiteX15" fmla="*/ 9742 w 10000"/>
              <a:gd name="connsiteY15" fmla="*/ 2902 h 10000"/>
              <a:gd name="connsiteX16" fmla="*/ 9821 w 10000"/>
              <a:gd name="connsiteY16" fmla="*/ 3151 h 10000"/>
              <a:gd name="connsiteX17" fmla="*/ 9881 w 10000"/>
              <a:gd name="connsiteY17" fmla="*/ 3400 h 10000"/>
              <a:gd name="connsiteX18" fmla="*/ 9940 w 10000"/>
              <a:gd name="connsiteY18" fmla="*/ 3648 h 10000"/>
              <a:gd name="connsiteX19" fmla="*/ 9980 w 10000"/>
              <a:gd name="connsiteY19" fmla="*/ 3914 h 10000"/>
              <a:gd name="connsiteX20" fmla="*/ 10000 w 10000"/>
              <a:gd name="connsiteY20" fmla="*/ 4179 h 10000"/>
              <a:gd name="connsiteX21" fmla="*/ 10000 w 10000"/>
              <a:gd name="connsiteY21" fmla="*/ 4428 h 10000"/>
              <a:gd name="connsiteX22" fmla="*/ 10000 w 10000"/>
              <a:gd name="connsiteY22" fmla="*/ 4693 h 10000"/>
              <a:gd name="connsiteX23" fmla="*/ 9980 w 10000"/>
              <a:gd name="connsiteY23" fmla="*/ 4959 h 10000"/>
              <a:gd name="connsiteX24" fmla="*/ 9940 w 10000"/>
              <a:gd name="connsiteY24" fmla="*/ 5224 h 10000"/>
              <a:gd name="connsiteX25" fmla="*/ 9901 w 10000"/>
              <a:gd name="connsiteY25" fmla="*/ 5489 h 10000"/>
              <a:gd name="connsiteX26" fmla="*/ 9841 w 10000"/>
              <a:gd name="connsiteY26" fmla="*/ 5738 h 10000"/>
              <a:gd name="connsiteX27" fmla="*/ 9762 w 10000"/>
              <a:gd name="connsiteY27" fmla="*/ 6003 h 10000"/>
              <a:gd name="connsiteX28" fmla="*/ 9663 w 10000"/>
              <a:gd name="connsiteY28" fmla="*/ 6252 h 10000"/>
              <a:gd name="connsiteX29" fmla="*/ 9544 w 10000"/>
              <a:gd name="connsiteY29" fmla="*/ 6517 h 10000"/>
              <a:gd name="connsiteX30" fmla="*/ 9425 w 10000"/>
              <a:gd name="connsiteY30" fmla="*/ 6766 h 10000"/>
              <a:gd name="connsiteX31" fmla="*/ 9286 w 10000"/>
              <a:gd name="connsiteY31" fmla="*/ 7015 h 10000"/>
              <a:gd name="connsiteX32" fmla="*/ 9127 w 10000"/>
              <a:gd name="connsiteY32" fmla="*/ 7247 h 10000"/>
              <a:gd name="connsiteX33" fmla="*/ 8948 w 10000"/>
              <a:gd name="connsiteY33" fmla="*/ 7496 h 10000"/>
              <a:gd name="connsiteX34" fmla="*/ 8948 w 10000"/>
              <a:gd name="connsiteY34" fmla="*/ 7496 h 10000"/>
              <a:gd name="connsiteX35" fmla="*/ 8770 w 10000"/>
              <a:gd name="connsiteY35" fmla="*/ 7728 h 10000"/>
              <a:gd name="connsiteX36" fmla="*/ 8571 w 10000"/>
              <a:gd name="connsiteY36" fmla="*/ 7944 h 10000"/>
              <a:gd name="connsiteX37" fmla="*/ 8353 w 10000"/>
              <a:gd name="connsiteY37" fmla="*/ 8159 h 10000"/>
              <a:gd name="connsiteX38" fmla="*/ 8135 w 10000"/>
              <a:gd name="connsiteY38" fmla="*/ 8358 h 10000"/>
              <a:gd name="connsiteX39" fmla="*/ 7917 w 10000"/>
              <a:gd name="connsiteY39" fmla="*/ 8541 h 10000"/>
              <a:gd name="connsiteX40" fmla="*/ 7679 w 10000"/>
              <a:gd name="connsiteY40" fmla="*/ 8723 h 10000"/>
              <a:gd name="connsiteX41" fmla="*/ 7421 w 10000"/>
              <a:gd name="connsiteY41" fmla="*/ 8889 h 10000"/>
              <a:gd name="connsiteX42" fmla="*/ 7163 w 10000"/>
              <a:gd name="connsiteY42" fmla="*/ 9038 h 10000"/>
              <a:gd name="connsiteX43" fmla="*/ 6905 w 10000"/>
              <a:gd name="connsiteY43" fmla="*/ 9187 h 10000"/>
              <a:gd name="connsiteX44" fmla="*/ 6627 w 10000"/>
              <a:gd name="connsiteY44" fmla="*/ 9320 h 10000"/>
              <a:gd name="connsiteX45" fmla="*/ 6349 w 10000"/>
              <a:gd name="connsiteY45" fmla="*/ 9436 h 10000"/>
              <a:gd name="connsiteX46" fmla="*/ 6071 w 10000"/>
              <a:gd name="connsiteY46" fmla="*/ 9552 h 10000"/>
              <a:gd name="connsiteX47" fmla="*/ 5774 w 10000"/>
              <a:gd name="connsiteY47" fmla="*/ 9652 h 10000"/>
              <a:gd name="connsiteX48" fmla="*/ 5496 w 10000"/>
              <a:gd name="connsiteY48" fmla="*/ 9735 h 10000"/>
              <a:gd name="connsiteX49" fmla="*/ 5198 w 10000"/>
              <a:gd name="connsiteY49" fmla="*/ 9801 h 10000"/>
              <a:gd name="connsiteX50" fmla="*/ 4881 w 10000"/>
              <a:gd name="connsiteY50" fmla="*/ 9867 h 10000"/>
              <a:gd name="connsiteX51" fmla="*/ 4583 w 10000"/>
              <a:gd name="connsiteY51" fmla="*/ 9917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7 h 10000"/>
              <a:gd name="connsiteX59" fmla="*/ 2083 w 10000"/>
              <a:gd name="connsiteY59" fmla="*/ 9867 h 10000"/>
              <a:gd name="connsiteX60" fmla="*/ 1786 w 10000"/>
              <a:gd name="connsiteY60" fmla="*/ 9801 h 10000"/>
              <a:gd name="connsiteX61" fmla="*/ 1468 w 10000"/>
              <a:gd name="connsiteY61" fmla="*/ 9735 h 10000"/>
              <a:gd name="connsiteX62" fmla="*/ 1171 w 10000"/>
              <a:gd name="connsiteY62" fmla="*/ 9635 h 10000"/>
              <a:gd name="connsiteX63" fmla="*/ 873 w 10000"/>
              <a:gd name="connsiteY63" fmla="*/ 9536 h 10000"/>
              <a:gd name="connsiteX64" fmla="*/ 575 w 10000"/>
              <a:gd name="connsiteY64" fmla="*/ 9420 h 10000"/>
              <a:gd name="connsiteX65" fmla="*/ 278 w 10000"/>
              <a:gd name="connsiteY65" fmla="*/ 9287 h 10000"/>
              <a:gd name="connsiteX66" fmla="*/ 0 w 10000"/>
              <a:gd name="connsiteY66" fmla="*/ 9138 h 10000"/>
              <a:gd name="connsiteX0" fmla="*/ 0 w 10000"/>
              <a:gd name="connsiteY0" fmla="*/ 9073 h 9935"/>
              <a:gd name="connsiteX1" fmla="*/ 7221 w 10000"/>
              <a:gd name="connsiteY1" fmla="*/ 0 h 9935"/>
              <a:gd name="connsiteX2" fmla="*/ 7401 w 10000"/>
              <a:gd name="connsiteY2" fmla="*/ 84 h 9935"/>
              <a:gd name="connsiteX3" fmla="*/ 7659 w 10000"/>
              <a:gd name="connsiteY3" fmla="*/ 250 h 9935"/>
              <a:gd name="connsiteX4" fmla="*/ 7897 w 10000"/>
              <a:gd name="connsiteY4" fmla="*/ 433 h 9935"/>
              <a:gd name="connsiteX5" fmla="*/ 8135 w 10000"/>
              <a:gd name="connsiteY5" fmla="*/ 615 h 9935"/>
              <a:gd name="connsiteX6" fmla="*/ 8353 w 10000"/>
              <a:gd name="connsiteY6" fmla="*/ 797 h 9935"/>
              <a:gd name="connsiteX7" fmla="*/ 8571 w 10000"/>
              <a:gd name="connsiteY7" fmla="*/ 996 h 9935"/>
              <a:gd name="connsiteX8" fmla="*/ 8770 w 10000"/>
              <a:gd name="connsiteY8" fmla="*/ 1212 h 9935"/>
              <a:gd name="connsiteX9" fmla="*/ 8948 w 10000"/>
              <a:gd name="connsiteY9" fmla="*/ 1428 h 9935"/>
              <a:gd name="connsiteX10" fmla="*/ 9107 w 10000"/>
              <a:gd name="connsiteY10" fmla="*/ 1643 h 9935"/>
              <a:gd name="connsiteX11" fmla="*/ 9266 w 10000"/>
              <a:gd name="connsiteY11" fmla="*/ 1875 h 9935"/>
              <a:gd name="connsiteX12" fmla="*/ 9405 w 10000"/>
              <a:gd name="connsiteY12" fmla="*/ 2107 h 9935"/>
              <a:gd name="connsiteX13" fmla="*/ 9524 w 10000"/>
              <a:gd name="connsiteY13" fmla="*/ 2340 h 9935"/>
              <a:gd name="connsiteX14" fmla="*/ 9643 w 10000"/>
              <a:gd name="connsiteY14" fmla="*/ 2588 h 9935"/>
              <a:gd name="connsiteX15" fmla="*/ 9742 w 10000"/>
              <a:gd name="connsiteY15" fmla="*/ 2837 h 9935"/>
              <a:gd name="connsiteX16" fmla="*/ 9821 w 10000"/>
              <a:gd name="connsiteY16" fmla="*/ 3086 h 9935"/>
              <a:gd name="connsiteX17" fmla="*/ 9881 w 10000"/>
              <a:gd name="connsiteY17" fmla="*/ 3335 h 9935"/>
              <a:gd name="connsiteX18" fmla="*/ 9940 w 10000"/>
              <a:gd name="connsiteY18" fmla="*/ 3583 h 9935"/>
              <a:gd name="connsiteX19" fmla="*/ 9980 w 10000"/>
              <a:gd name="connsiteY19" fmla="*/ 3849 h 9935"/>
              <a:gd name="connsiteX20" fmla="*/ 10000 w 10000"/>
              <a:gd name="connsiteY20" fmla="*/ 4114 h 9935"/>
              <a:gd name="connsiteX21" fmla="*/ 10000 w 10000"/>
              <a:gd name="connsiteY21" fmla="*/ 4363 h 9935"/>
              <a:gd name="connsiteX22" fmla="*/ 10000 w 10000"/>
              <a:gd name="connsiteY22" fmla="*/ 4628 h 9935"/>
              <a:gd name="connsiteX23" fmla="*/ 9980 w 10000"/>
              <a:gd name="connsiteY23" fmla="*/ 4894 h 9935"/>
              <a:gd name="connsiteX24" fmla="*/ 9940 w 10000"/>
              <a:gd name="connsiteY24" fmla="*/ 5159 h 9935"/>
              <a:gd name="connsiteX25" fmla="*/ 9901 w 10000"/>
              <a:gd name="connsiteY25" fmla="*/ 5424 h 9935"/>
              <a:gd name="connsiteX26" fmla="*/ 9841 w 10000"/>
              <a:gd name="connsiteY26" fmla="*/ 5673 h 9935"/>
              <a:gd name="connsiteX27" fmla="*/ 9762 w 10000"/>
              <a:gd name="connsiteY27" fmla="*/ 5938 h 9935"/>
              <a:gd name="connsiteX28" fmla="*/ 9663 w 10000"/>
              <a:gd name="connsiteY28" fmla="*/ 6187 h 9935"/>
              <a:gd name="connsiteX29" fmla="*/ 9544 w 10000"/>
              <a:gd name="connsiteY29" fmla="*/ 6452 h 9935"/>
              <a:gd name="connsiteX30" fmla="*/ 9425 w 10000"/>
              <a:gd name="connsiteY30" fmla="*/ 6701 h 9935"/>
              <a:gd name="connsiteX31" fmla="*/ 9286 w 10000"/>
              <a:gd name="connsiteY31" fmla="*/ 6950 h 9935"/>
              <a:gd name="connsiteX32" fmla="*/ 9127 w 10000"/>
              <a:gd name="connsiteY32" fmla="*/ 7182 h 9935"/>
              <a:gd name="connsiteX33" fmla="*/ 8948 w 10000"/>
              <a:gd name="connsiteY33" fmla="*/ 7431 h 9935"/>
              <a:gd name="connsiteX34" fmla="*/ 8948 w 10000"/>
              <a:gd name="connsiteY34" fmla="*/ 7431 h 9935"/>
              <a:gd name="connsiteX35" fmla="*/ 8770 w 10000"/>
              <a:gd name="connsiteY35" fmla="*/ 7663 h 9935"/>
              <a:gd name="connsiteX36" fmla="*/ 8571 w 10000"/>
              <a:gd name="connsiteY36" fmla="*/ 7879 h 9935"/>
              <a:gd name="connsiteX37" fmla="*/ 8353 w 10000"/>
              <a:gd name="connsiteY37" fmla="*/ 8094 h 9935"/>
              <a:gd name="connsiteX38" fmla="*/ 8135 w 10000"/>
              <a:gd name="connsiteY38" fmla="*/ 8293 h 9935"/>
              <a:gd name="connsiteX39" fmla="*/ 7917 w 10000"/>
              <a:gd name="connsiteY39" fmla="*/ 8476 h 9935"/>
              <a:gd name="connsiteX40" fmla="*/ 7679 w 10000"/>
              <a:gd name="connsiteY40" fmla="*/ 8658 h 9935"/>
              <a:gd name="connsiteX41" fmla="*/ 7421 w 10000"/>
              <a:gd name="connsiteY41" fmla="*/ 8824 h 9935"/>
              <a:gd name="connsiteX42" fmla="*/ 7163 w 10000"/>
              <a:gd name="connsiteY42" fmla="*/ 8973 h 9935"/>
              <a:gd name="connsiteX43" fmla="*/ 6905 w 10000"/>
              <a:gd name="connsiteY43" fmla="*/ 9122 h 9935"/>
              <a:gd name="connsiteX44" fmla="*/ 6627 w 10000"/>
              <a:gd name="connsiteY44" fmla="*/ 9255 h 9935"/>
              <a:gd name="connsiteX45" fmla="*/ 6349 w 10000"/>
              <a:gd name="connsiteY45" fmla="*/ 9371 h 9935"/>
              <a:gd name="connsiteX46" fmla="*/ 6071 w 10000"/>
              <a:gd name="connsiteY46" fmla="*/ 9487 h 9935"/>
              <a:gd name="connsiteX47" fmla="*/ 5774 w 10000"/>
              <a:gd name="connsiteY47" fmla="*/ 9587 h 9935"/>
              <a:gd name="connsiteX48" fmla="*/ 5496 w 10000"/>
              <a:gd name="connsiteY48" fmla="*/ 9670 h 9935"/>
              <a:gd name="connsiteX49" fmla="*/ 5198 w 10000"/>
              <a:gd name="connsiteY49" fmla="*/ 9736 h 9935"/>
              <a:gd name="connsiteX50" fmla="*/ 4881 w 10000"/>
              <a:gd name="connsiteY50" fmla="*/ 9802 h 9935"/>
              <a:gd name="connsiteX51" fmla="*/ 4583 w 10000"/>
              <a:gd name="connsiteY51" fmla="*/ 9852 h 9935"/>
              <a:gd name="connsiteX52" fmla="*/ 4266 w 10000"/>
              <a:gd name="connsiteY52" fmla="*/ 9885 h 9935"/>
              <a:gd name="connsiteX53" fmla="*/ 3968 w 10000"/>
              <a:gd name="connsiteY53" fmla="*/ 9918 h 9935"/>
              <a:gd name="connsiteX54" fmla="*/ 3651 w 10000"/>
              <a:gd name="connsiteY54" fmla="*/ 9935 h 9935"/>
              <a:gd name="connsiteX55" fmla="*/ 3333 w 10000"/>
              <a:gd name="connsiteY55" fmla="*/ 9935 h 9935"/>
              <a:gd name="connsiteX56" fmla="*/ 3036 w 10000"/>
              <a:gd name="connsiteY56" fmla="*/ 9918 h 9935"/>
              <a:gd name="connsiteX57" fmla="*/ 2718 w 10000"/>
              <a:gd name="connsiteY57" fmla="*/ 9885 h 9935"/>
              <a:gd name="connsiteX58" fmla="*/ 2401 w 10000"/>
              <a:gd name="connsiteY58" fmla="*/ 9852 h 9935"/>
              <a:gd name="connsiteX59" fmla="*/ 2083 w 10000"/>
              <a:gd name="connsiteY59" fmla="*/ 9802 h 9935"/>
              <a:gd name="connsiteX60" fmla="*/ 1786 w 10000"/>
              <a:gd name="connsiteY60" fmla="*/ 9736 h 9935"/>
              <a:gd name="connsiteX61" fmla="*/ 1468 w 10000"/>
              <a:gd name="connsiteY61" fmla="*/ 9670 h 9935"/>
              <a:gd name="connsiteX62" fmla="*/ 1171 w 10000"/>
              <a:gd name="connsiteY62" fmla="*/ 9570 h 9935"/>
              <a:gd name="connsiteX63" fmla="*/ 873 w 10000"/>
              <a:gd name="connsiteY63" fmla="*/ 9471 h 9935"/>
              <a:gd name="connsiteX64" fmla="*/ 575 w 10000"/>
              <a:gd name="connsiteY64" fmla="*/ 9355 h 9935"/>
              <a:gd name="connsiteX65" fmla="*/ 278 w 10000"/>
              <a:gd name="connsiteY65" fmla="*/ 9222 h 9935"/>
              <a:gd name="connsiteX66" fmla="*/ 0 w 10000"/>
              <a:gd name="connsiteY66" fmla="*/ 9073 h 9935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  <a:gd name="connsiteX0" fmla="*/ 0 w 10000"/>
              <a:gd name="connsiteY0" fmla="*/ 9132 h 10000"/>
              <a:gd name="connsiteX1" fmla="*/ 7221 w 10000"/>
              <a:gd name="connsiteY1" fmla="*/ 0 h 10000"/>
              <a:gd name="connsiteX2" fmla="*/ 7401 w 10000"/>
              <a:gd name="connsiteY2" fmla="*/ 85 h 10000"/>
              <a:gd name="connsiteX3" fmla="*/ 7659 w 10000"/>
              <a:gd name="connsiteY3" fmla="*/ 252 h 10000"/>
              <a:gd name="connsiteX4" fmla="*/ 7897 w 10000"/>
              <a:gd name="connsiteY4" fmla="*/ 436 h 10000"/>
              <a:gd name="connsiteX5" fmla="*/ 8135 w 10000"/>
              <a:gd name="connsiteY5" fmla="*/ 619 h 10000"/>
              <a:gd name="connsiteX6" fmla="*/ 8353 w 10000"/>
              <a:gd name="connsiteY6" fmla="*/ 802 h 10000"/>
              <a:gd name="connsiteX7" fmla="*/ 8571 w 10000"/>
              <a:gd name="connsiteY7" fmla="*/ 1003 h 10000"/>
              <a:gd name="connsiteX8" fmla="*/ 8770 w 10000"/>
              <a:gd name="connsiteY8" fmla="*/ 1220 h 10000"/>
              <a:gd name="connsiteX9" fmla="*/ 8948 w 10000"/>
              <a:gd name="connsiteY9" fmla="*/ 1437 h 10000"/>
              <a:gd name="connsiteX10" fmla="*/ 9107 w 10000"/>
              <a:gd name="connsiteY10" fmla="*/ 1654 h 10000"/>
              <a:gd name="connsiteX11" fmla="*/ 9266 w 10000"/>
              <a:gd name="connsiteY11" fmla="*/ 1887 h 10000"/>
              <a:gd name="connsiteX12" fmla="*/ 9405 w 10000"/>
              <a:gd name="connsiteY12" fmla="*/ 2121 h 10000"/>
              <a:gd name="connsiteX13" fmla="*/ 9524 w 10000"/>
              <a:gd name="connsiteY13" fmla="*/ 2355 h 10000"/>
              <a:gd name="connsiteX14" fmla="*/ 9643 w 10000"/>
              <a:gd name="connsiteY14" fmla="*/ 2605 h 10000"/>
              <a:gd name="connsiteX15" fmla="*/ 9742 w 10000"/>
              <a:gd name="connsiteY15" fmla="*/ 2856 h 10000"/>
              <a:gd name="connsiteX16" fmla="*/ 9821 w 10000"/>
              <a:gd name="connsiteY16" fmla="*/ 3106 h 10000"/>
              <a:gd name="connsiteX17" fmla="*/ 9881 w 10000"/>
              <a:gd name="connsiteY17" fmla="*/ 3357 h 10000"/>
              <a:gd name="connsiteX18" fmla="*/ 9940 w 10000"/>
              <a:gd name="connsiteY18" fmla="*/ 3606 h 10000"/>
              <a:gd name="connsiteX19" fmla="*/ 9980 w 10000"/>
              <a:gd name="connsiteY19" fmla="*/ 3874 h 10000"/>
              <a:gd name="connsiteX20" fmla="*/ 10000 w 10000"/>
              <a:gd name="connsiteY20" fmla="*/ 4141 h 10000"/>
              <a:gd name="connsiteX21" fmla="*/ 10000 w 10000"/>
              <a:gd name="connsiteY21" fmla="*/ 4392 h 10000"/>
              <a:gd name="connsiteX22" fmla="*/ 10000 w 10000"/>
              <a:gd name="connsiteY22" fmla="*/ 4658 h 10000"/>
              <a:gd name="connsiteX23" fmla="*/ 9980 w 10000"/>
              <a:gd name="connsiteY23" fmla="*/ 4926 h 10000"/>
              <a:gd name="connsiteX24" fmla="*/ 9940 w 10000"/>
              <a:gd name="connsiteY24" fmla="*/ 5193 h 10000"/>
              <a:gd name="connsiteX25" fmla="*/ 9901 w 10000"/>
              <a:gd name="connsiteY25" fmla="*/ 5459 h 10000"/>
              <a:gd name="connsiteX26" fmla="*/ 9841 w 10000"/>
              <a:gd name="connsiteY26" fmla="*/ 5710 h 10000"/>
              <a:gd name="connsiteX27" fmla="*/ 9762 w 10000"/>
              <a:gd name="connsiteY27" fmla="*/ 5977 h 10000"/>
              <a:gd name="connsiteX28" fmla="*/ 9663 w 10000"/>
              <a:gd name="connsiteY28" fmla="*/ 6227 h 10000"/>
              <a:gd name="connsiteX29" fmla="*/ 9544 w 10000"/>
              <a:gd name="connsiteY29" fmla="*/ 6494 h 10000"/>
              <a:gd name="connsiteX30" fmla="*/ 9425 w 10000"/>
              <a:gd name="connsiteY30" fmla="*/ 6745 h 10000"/>
              <a:gd name="connsiteX31" fmla="*/ 9286 w 10000"/>
              <a:gd name="connsiteY31" fmla="*/ 6995 h 10000"/>
              <a:gd name="connsiteX32" fmla="*/ 9127 w 10000"/>
              <a:gd name="connsiteY32" fmla="*/ 7229 h 10000"/>
              <a:gd name="connsiteX33" fmla="*/ 8948 w 10000"/>
              <a:gd name="connsiteY33" fmla="*/ 7480 h 10000"/>
              <a:gd name="connsiteX34" fmla="*/ 8948 w 10000"/>
              <a:gd name="connsiteY34" fmla="*/ 7480 h 10000"/>
              <a:gd name="connsiteX35" fmla="*/ 8770 w 10000"/>
              <a:gd name="connsiteY35" fmla="*/ 7713 h 10000"/>
              <a:gd name="connsiteX36" fmla="*/ 8571 w 10000"/>
              <a:gd name="connsiteY36" fmla="*/ 7931 h 10000"/>
              <a:gd name="connsiteX37" fmla="*/ 8353 w 10000"/>
              <a:gd name="connsiteY37" fmla="*/ 8147 h 10000"/>
              <a:gd name="connsiteX38" fmla="*/ 8135 w 10000"/>
              <a:gd name="connsiteY38" fmla="*/ 8347 h 10000"/>
              <a:gd name="connsiteX39" fmla="*/ 7917 w 10000"/>
              <a:gd name="connsiteY39" fmla="*/ 8531 h 10000"/>
              <a:gd name="connsiteX40" fmla="*/ 7679 w 10000"/>
              <a:gd name="connsiteY40" fmla="*/ 8715 h 10000"/>
              <a:gd name="connsiteX41" fmla="*/ 7421 w 10000"/>
              <a:gd name="connsiteY41" fmla="*/ 8882 h 10000"/>
              <a:gd name="connsiteX42" fmla="*/ 7163 w 10000"/>
              <a:gd name="connsiteY42" fmla="*/ 9032 h 10000"/>
              <a:gd name="connsiteX43" fmla="*/ 6905 w 10000"/>
              <a:gd name="connsiteY43" fmla="*/ 9182 h 10000"/>
              <a:gd name="connsiteX44" fmla="*/ 6627 w 10000"/>
              <a:gd name="connsiteY44" fmla="*/ 9316 h 10000"/>
              <a:gd name="connsiteX45" fmla="*/ 6349 w 10000"/>
              <a:gd name="connsiteY45" fmla="*/ 9432 h 10000"/>
              <a:gd name="connsiteX46" fmla="*/ 6071 w 10000"/>
              <a:gd name="connsiteY46" fmla="*/ 9549 h 10000"/>
              <a:gd name="connsiteX47" fmla="*/ 5774 w 10000"/>
              <a:gd name="connsiteY47" fmla="*/ 9650 h 10000"/>
              <a:gd name="connsiteX48" fmla="*/ 5496 w 10000"/>
              <a:gd name="connsiteY48" fmla="*/ 9733 h 10000"/>
              <a:gd name="connsiteX49" fmla="*/ 5198 w 10000"/>
              <a:gd name="connsiteY49" fmla="*/ 9800 h 10000"/>
              <a:gd name="connsiteX50" fmla="*/ 4881 w 10000"/>
              <a:gd name="connsiteY50" fmla="*/ 9866 h 10000"/>
              <a:gd name="connsiteX51" fmla="*/ 4583 w 10000"/>
              <a:gd name="connsiteY51" fmla="*/ 9916 h 10000"/>
              <a:gd name="connsiteX52" fmla="*/ 4266 w 10000"/>
              <a:gd name="connsiteY52" fmla="*/ 9950 h 10000"/>
              <a:gd name="connsiteX53" fmla="*/ 3968 w 10000"/>
              <a:gd name="connsiteY53" fmla="*/ 9983 h 10000"/>
              <a:gd name="connsiteX54" fmla="*/ 3651 w 10000"/>
              <a:gd name="connsiteY54" fmla="*/ 10000 h 10000"/>
              <a:gd name="connsiteX55" fmla="*/ 3333 w 10000"/>
              <a:gd name="connsiteY55" fmla="*/ 10000 h 10000"/>
              <a:gd name="connsiteX56" fmla="*/ 3036 w 10000"/>
              <a:gd name="connsiteY56" fmla="*/ 9983 h 10000"/>
              <a:gd name="connsiteX57" fmla="*/ 2718 w 10000"/>
              <a:gd name="connsiteY57" fmla="*/ 9950 h 10000"/>
              <a:gd name="connsiteX58" fmla="*/ 2401 w 10000"/>
              <a:gd name="connsiteY58" fmla="*/ 9916 h 10000"/>
              <a:gd name="connsiteX59" fmla="*/ 2083 w 10000"/>
              <a:gd name="connsiteY59" fmla="*/ 9866 h 10000"/>
              <a:gd name="connsiteX60" fmla="*/ 1786 w 10000"/>
              <a:gd name="connsiteY60" fmla="*/ 9800 h 10000"/>
              <a:gd name="connsiteX61" fmla="*/ 1468 w 10000"/>
              <a:gd name="connsiteY61" fmla="*/ 9733 h 10000"/>
              <a:gd name="connsiteX62" fmla="*/ 1171 w 10000"/>
              <a:gd name="connsiteY62" fmla="*/ 9633 h 10000"/>
              <a:gd name="connsiteX63" fmla="*/ 873 w 10000"/>
              <a:gd name="connsiteY63" fmla="*/ 9533 h 10000"/>
              <a:gd name="connsiteX64" fmla="*/ 575 w 10000"/>
              <a:gd name="connsiteY64" fmla="*/ 9416 h 10000"/>
              <a:gd name="connsiteX65" fmla="*/ 278 w 10000"/>
              <a:gd name="connsiteY65" fmla="*/ 9282 h 10000"/>
              <a:gd name="connsiteX66" fmla="*/ 0 w 10000"/>
              <a:gd name="connsiteY66" fmla="*/ 9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000" h="10000">
                <a:moveTo>
                  <a:pt x="0" y="9132"/>
                </a:moveTo>
                <a:cubicBezTo>
                  <a:pt x="-59" y="9118"/>
                  <a:pt x="7182" y="-52"/>
                  <a:pt x="7221" y="0"/>
                </a:cubicBezTo>
                <a:lnTo>
                  <a:pt x="7401" y="85"/>
                </a:lnTo>
                <a:lnTo>
                  <a:pt x="7659" y="252"/>
                </a:lnTo>
                <a:lnTo>
                  <a:pt x="7897" y="436"/>
                </a:lnTo>
                <a:lnTo>
                  <a:pt x="8135" y="619"/>
                </a:lnTo>
                <a:lnTo>
                  <a:pt x="8353" y="802"/>
                </a:lnTo>
                <a:lnTo>
                  <a:pt x="8571" y="1003"/>
                </a:lnTo>
                <a:lnTo>
                  <a:pt x="8770" y="1220"/>
                </a:lnTo>
                <a:lnTo>
                  <a:pt x="8948" y="1437"/>
                </a:lnTo>
                <a:lnTo>
                  <a:pt x="9107" y="1654"/>
                </a:lnTo>
                <a:lnTo>
                  <a:pt x="9266" y="1887"/>
                </a:lnTo>
                <a:cubicBezTo>
                  <a:pt x="9312" y="1965"/>
                  <a:pt x="9359" y="2043"/>
                  <a:pt x="9405" y="2121"/>
                </a:cubicBezTo>
                <a:cubicBezTo>
                  <a:pt x="9445" y="2199"/>
                  <a:pt x="9484" y="2277"/>
                  <a:pt x="9524" y="2355"/>
                </a:cubicBezTo>
                <a:cubicBezTo>
                  <a:pt x="9564" y="2438"/>
                  <a:pt x="9603" y="2522"/>
                  <a:pt x="9643" y="2605"/>
                </a:cubicBezTo>
                <a:cubicBezTo>
                  <a:pt x="9676" y="2689"/>
                  <a:pt x="9709" y="2772"/>
                  <a:pt x="9742" y="2856"/>
                </a:cubicBezTo>
                <a:cubicBezTo>
                  <a:pt x="9768" y="2939"/>
                  <a:pt x="9795" y="3023"/>
                  <a:pt x="9821" y="3106"/>
                </a:cubicBezTo>
                <a:cubicBezTo>
                  <a:pt x="9841" y="3190"/>
                  <a:pt x="9861" y="3273"/>
                  <a:pt x="9881" y="3357"/>
                </a:cubicBezTo>
                <a:cubicBezTo>
                  <a:pt x="9901" y="3440"/>
                  <a:pt x="9920" y="3523"/>
                  <a:pt x="9940" y="3606"/>
                </a:cubicBezTo>
                <a:cubicBezTo>
                  <a:pt x="9953" y="3696"/>
                  <a:pt x="9967" y="3785"/>
                  <a:pt x="9980" y="3874"/>
                </a:cubicBezTo>
                <a:cubicBezTo>
                  <a:pt x="9987" y="3963"/>
                  <a:pt x="9993" y="4052"/>
                  <a:pt x="10000" y="4141"/>
                </a:cubicBezTo>
                <a:lnTo>
                  <a:pt x="10000" y="4392"/>
                </a:lnTo>
                <a:lnTo>
                  <a:pt x="10000" y="4658"/>
                </a:lnTo>
                <a:cubicBezTo>
                  <a:pt x="9993" y="4748"/>
                  <a:pt x="9987" y="4836"/>
                  <a:pt x="9980" y="4926"/>
                </a:cubicBezTo>
                <a:cubicBezTo>
                  <a:pt x="9967" y="5015"/>
                  <a:pt x="9953" y="5104"/>
                  <a:pt x="9940" y="5193"/>
                </a:cubicBezTo>
                <a:cubicBezTo>
                  <a:pt x="9927" y="5281"/>
                  <a:pt x="9914" y="5371"/>
                  <a:pt x="9901" y="5459"/>
                </a:cubicBezTo>
                <a:cubicBezTo>
                  <a:pt x="9881" y="5543"/>
                  <a:pt x="9861" y="5626"/>
                  <a:pt x="9841" y="5710"/>
                </a:cubicBezTo>
                <a:cubicBezTo>
                  <a:pt x="9815" y="5799"/>
                  <a:pt x="9788" y="5888"/>
                  <a:pt x="9762" y="5977"/>
                </a:cubicBezTo>
                <a:cubicBezTo>
                  <a:pt x="9729" y="6060"/>
                  <a:pt x="9696" y="6144"/>
                  <a:pt x="9663" y="6227"/>
                </a:cubicBezTo>
                <a:cubicBezTo>
                  <a:pt x="9623" y="6316"/>
                  <a:pt x="9584" y="6406"/>
                  <a:pt x="9544" y="6494"/>
                </a:cubicBezTo>
                <a:lnTo>
                  <a:pt x="9425" y="6745"/>
                </a:lnTo>
                <a:lnTo>
                  <a:pt x="9286" y="6995"/>
                </a:lnTo>
                <a:lnTo>
                  <a:pt x="9127" y="7229"/>
                </a:lnTo>
                <a:lnTo>
                  <a:pt x="8948" y="7480"/>
                </a:lnTo>
                <a:lnTo>
                  <a:pt x="8948" y="7480"/>
                </a:lnTo>
                <a:cubicBezTo>
                  <a:pt x="8889" y="7558"/>
                  <a:pt x="8829" y="7635"/>
                  <a:pt x="8770" y="7713"/>
                </a:cubicBezTo>
                <a:cubicBezTo>
                  <a:pt x="8704" y="7786"/>
                  <a:pt x="8637" y="7858"/>
                  <a:pt x="8571" y="7931"/>
                </a:cubicBezTo>
                <a:lnTo>
                  <a:pt x="8353" y="8147"/>
                </a:lnTo>
                <a:lnTo>
                  <a:pt x="8135" y="8347"/>
                </a:lnTo>
                <a:lnTo>
                  <a:pt x="7917" y="8531"/>
                </a:lnTo>
                <a:lnTo>
                  <a:pt x="7679" y="8715"/>
                </a:lnTo>
                <a:lnTo>
                  <a:pt x="7421" y="8882"/>
                </a:lnTo>
                <a:lnTo>
                  <a:pt x="7163" y="9032"/>
                </a:lnTo>
                <a:lnTo>
                  <a:pt x="6905" y="9182"/>
                </a:lnTo>
                <a:lnTo>
                  <a:pt x="6627" y="9316"/>
                </a:lnTo>
                <a:lnTo>
                  <a:pt x="6349" y="9432"/>
                </a:lnTo>
                <a:lnTo>
                  <a:pt x="6071" y="9549"/>
                </a:lnTo>
                <a:lnTo>
                  <a:pt x="5774" y="9650"/>
                </a:lnTo>
                <a:lnTo>
                  <a:pt x="5496" y="9733"/>
                </a:lnTo>
                <a:lnTo>
                  <a:pt x="5198" y="9800"/>
                </a:lnTo>
                <a:lnTo>
                  <a:pt x="4881" y="9866"/>
                </a:lnTo>
                <a:lnTo>
                  <a:pt x="4583" y="9916"/>
                </a:lnTo>
                <a:lnTo>
                  <a:pt x="4266" y="9950"/>
                </a:lnTo>
                <a:lnTo>
                  <a:pt x="3968" y="9983"/>
                </a:lnTo>
                <a:lnTo>
                  <a:pt x="3651" y="10000"/>
                </a:lnTo>
                <a:lnTo>
                  <a:pt x="3333" y="10000"/>
                </a:lnTo>
                <a:lnTo>
                  <a:pt x="3036" y="9983"/>
                </a:lnTo>
                <a:lnTo>
                  <a:pt x="2718" y="9950"/>
                </a:lnTo>
                <a:lnTo>
                  <a:pt x="2401" y="9916"/>
                </a:lnTo>
                <a:lnTo>
                  <a:pt x="2083" y="9866"/>
                </a:lnTo>
                <a:lnTo>
                  <a:pt x="1786" y="9800"/>
                </a:lnTo>
                <a:lnTo>
                  <a:pt x="1468" y="9733"/>
                </a:lnTo>
                <a:lnTo>
                  <a:pt x="1171" y="9633"/>
                </a:lnTo>
                <a:lnTo>
                  <a:pt x="873" y="9533"/>
                </a:lnTo>
                <a:lnTo>
                  <a:pt x="575" y="9416"/>
                </a:lnTo>
                <a:lnTo>
                  <a:pt x="278" y="9282"/>
                </a:lnTo>
                <a:lnTo>
                  <a:pt x="0" y="9132"/>
                </a:lnTo>
                <a:close/>
              </a:path>
            </a:pathLst>
          </a:custGeom>
          <a:solidFill>
            <a:srgbClr val="038F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Footer Placeholder 10"/>
          <p:cNvSpPr txBox="1">
            <a:spLocks/>
          </p:cNvSpPr>
          <p:nvPr userDrawn="1"/>
        </p:nvSpPr>
        <p:spPr>
          <a:xfrm>
            <a:off x="4203867" y="4080052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24282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C8C9C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Ipsos.  All rights reserved. Contains Ipsos' Confidential and Proprietary information and may not be disclosed or reproduced without the prior written consent of Ipsos.</a:t>
            </a:r>
          </a:p>
        </p:txBody>
      </p:sp>
      <p:sp>
        <p:nvSpPr>
          <p:cNvPr id="116" name="Zástupný symbol pro obrázek 9"/>
          <p:cNvSpPr>
            <a:spLocks noGrp="1"/>
          </p:cNvSpPr>
          <p:nvPr>
            <p:ph type="pic" sz="quarter" idx="15" hasCustomPrompt="1"/>
          </p:nvPr>
        </p:nvSpPr>
        <p:spPr>
          <a:xfrm>
            <a:off x="7520185" y="1000305"/>
            <a:ext cx="1368425" cy="91281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cs-CZ" sz="1800" b="0" i="0" u="none" strike="noStrike" kern="0" cap="none" spc="0" normalizeH="0" baseline="0" noProof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Logo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optional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7" name="Picture 1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7080246" y="4771852"/>
            <a:ext cx="1380187" cy="277167"/>
          </a:xfrm>
          <a:prstGeom prst="rect">
            <a:avLst/>
          </a:prstGeom>
        </p:spPr>
      </p:pic>
      <p:sp>
        <p:nvSpPr>
          <p:cNvPr id="118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067944" y="2463589"/>
            <a:ext cx="4535487" cy="4321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cap="all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119" name="Zástupný symbol pro text 11"/>
          <p:cNvSpPr>
            <a:spLocks noGrp="1"/>
          </p:cNvSpPr>
          <p:nvPr>
            <p:ph type="body" sz="quarter" idx="17" hasCustomPrompt="1"/>
          </p:nvPr>
        </p:nvSpPr>
        <p:spPr>
          <a:xfrm>
            <a:off x="4091229" y="3665935"/>
            <a:ext cx="833437" cy="27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Date</a:t>
            </a:r>
            <a:endParaRPr lang="en-US" dirty="0"/>
          </a:p>
        </p:txBody>
      </p:sp>
      <p:sp>
        <p:nvSpPr>
          <p:cNvPr id="120" name="Zástupný symbol pro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4067944" y="3075657"/>
            <a:ext cx="4535487" cy="4321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600" b="1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8248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28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Vlastní rozlože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42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4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Vlastní rozložení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582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E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86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008BC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29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88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81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4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 hasCustomPrompt="1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en-US" dirty="0"/>
              <a:t>Click to edit the style of the original text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second level</a:t>
            </a:r>
            <a:endParaRPr lang="cs-CZ" dirty="0"/>
          </a:p>
          <a:p>
            <a:pPr lvl="2"/>
            <a:r>
              <a:rPr lang="en-US" dirty="0"/>
              <a:t>third level</a:t>
            </a:r>
            <a:endParaRPr lang="cs-CZ" dirty="0"/>
          </a:p>
          <a:p>
            <a:pPr lvl="3"/>
            <a:r>
              <a:rPr lang="en-US" dirty="0"/>
              <a:t>fourth level </a:t>
            </a:r>
            <a:endParaRPr lang="cs-CZ" dirty="0"/>
          </a:p>
          <a:p>
            <a:pPr lvl="4"/>
            <a:r>
              <a:rPr lang="en-US" dirty="0"/>
              <a:t>fifth lev 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64000" y="834033"/>
            <a:ext cx="7884713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1" y="4660200"/>
            <a:ext cx="7884713" cy="166712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3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448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9184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 flipH="1">
            <a:off x="-36512" y="540"/>
            <a:ext cx="4506093" cy="5143500"/>
          </a:xfrm>
          <a:prstGeom prst="rect">
            <a:avLst/>
          </a:prstGeom>
          <a:solidFill>
            <a:srgbClr val="58595B"/>
          </a:solidFill>
          <a:ln w="25400" cap="flat" cmpd="sng" algn="ctr">
            <a:noFill/>
            <a:prstDash val="solid"/>
          </a:ln>
          <a:effectLst/>
        </p:spPr>
        <p:txBody>
          <a:bodyPr lIns="69659" tIns="34829" rIns="69659" bIns="34829" rtlCol="0" anchor="ctr"/>
          <a:lstStyle/>
          <a:p>
            <a:pPr marL="0" marR="0" lvl="0" indent="0" algn="ctr" defTabSz="10352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22"/>
          <p:cNvGrpSpPr>
            <a:grpSpLocks noChangeAspect="1"/>
          </p:cNvGrpSpPr>
          <p:nvPr userDrawn="1"/>
        </p:nvGrpSpPr>
        <p:grpSpPr bwMode="auto">
          <a:xfrm flipH="1">
            <a:off x="2771800" y="0"/>
            <a:ext cx="2974579" cy="5143500"/>
            <a:chOff x="1049" y="-630"/>
            <a:chExt cx="2752" cy="4762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049" y="-630"/>
              <a:ext cx="2752" cy="4762"/>
            </a:xfrm>
            <a:custGeom>
              <a:avLst/>
              <a:gdLst>
                <a:gd name="T0" fmla="*/ 1192 w 2752"/>
                <a:gd name="T1" fmla="*/ 4762 h 4762"/>
                <a:gd name="T2" fmla="*/ 0 w 2752"/>
                <a:gd name="T3" fmla="*/ 4762 h 4762"/>
                <a:gd name="T4" fmla="*/ 0 w 2752"/>
                <a:gd name="T5" fmla="*/ 0 h 4762"/>
                <a:gd name="T6" fmla="*/ 2752 w 2752"/>
                <a:gd name="T7" fmla="*/ 0 h 4762"/>
                <a:gd name="T8" fmla="*/ 1192 w 2752"/>
                <a:gd name="T9" fmla="*/ 4762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2" h="4762">
                  <a:moveTo>
                    <a:pt x="1192" y="4762"/>
                  </a:moveTo>
                  <a:lnTo>
                    <a:pt x="0" y="4762"/>
                  </a:lnTo>
                  <a:lnTo>
                    <a:pt x="0" y="0"/>
                  </a:lnTo>
                  <a:lnTo>
                    <a:pt x="2752" y="0"/>
                  </a:lnTo>
                  <a:lnTo>
                    <a:pt x="1192" y="47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23" y="-630"/>
              <a:ext cx="2678" cy="2016"/>
            </a:xfrm>
            <a:custGeom>
              <a:avLst/>
              <a:gdLst>
                <a:gd name="T0" fmla="*/ 2678 w 2678"/>
                <a:gd name="T1" fmla="*/ 0 h 2016"/>
                <a:gd name="T2" fmla="*/ 0 w 2678"/>
                <a:gd name="T3" fmla="*/ 0 h 2016"/>
                <a:gd name="T4" fmla="*/ 2018 w 2678"/>
                <a:gd name="T5" fmla="*/ 2016 h 2016"/>
                <a:gd name="T6" fmla="*/ 2678 w 2678"/>
                <a:gd name="T7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8" h="2016">
                  <a:moveTo>
                    <a:pt x="2678" y="0"/>
                  </a:moveTo>
                  <a:lnTo>
                    <a:pt x="0" y="0"/>
                  </a:lnTo>
                  <a:lnTo>
                    <a:pt x="2018" y="2016"/>
                  </a:lnTo>
                  <a:lnTo>
                    <a:pt x="2678" y="0"/>
                  </a:lnTo>
                  <a:close/>
                </a:path>
              </a:pathLst>
            </a:custGeom>
            <a:solidFill>
              <a:srgbClr val="A9CC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15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rgbClr val="404040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rgbClr val="404040"/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6215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9143999" cy="5143500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aseline="0">
                <a:solidFill>
                  <a:srgbClr val="404040"/>
                </a:solidFill>
              </a:defRPr>
            </a:lvl1pPr>
          </a:lstStyle>
          <a:p>
            <a:br>
              <a:rPr lang="en-GB" dirty="0"/>
            </a:br>
            <a:r>
              <a:rPr lang="en-GB" dirty="0"/>
              <a:t>    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90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lastní rozložení">
    <p:bg>
      <p:bgPr>
        <a:solidFill>
          <a:srgbClr val="FBB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7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4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chemeClr val="bg1"/>
                </a:solidFill>
              </a:rPr>
              <a:pPr/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4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lastní rozložení">
    <p:bg>
      <p:bgPr>
        <a:solidFill>
          <a:srgbClr val="A8C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rgbClr val="008E94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66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24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lastní rozložení">
    <p:bg>
      <p:bgPr>
        <a:solidFill>
          <a:srgbClr val="A1C4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028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Vlastní rozložení">
    <p:bg>
      <p:bgPr>
        <a:solidFill>
          <a:srgbClr val="008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2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5999" tIns="45719" rIns="35999" bIns="45719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34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Vlastní rozložení">
    <p:bg>
      <p:bgPr>
        <a:solidFill>
          <a:srgbClr val="ED6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777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Vlastní rozložení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58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4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133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ext_with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058" y="897731"/>
            <a:ext cx="8680422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0553" y="272267"/>
            <a:ext cx="8654595" cy="4615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emphasis part of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6765" y="-65652"/>
            <a:ext cx="6710396" cy="442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709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0" y="2001690"/>
            <a:ext cx="4264752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613579" y="2001690"/>
            <a:ext cx="4264752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756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5950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166975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5841" y="2001690"/>
            <a:ext cx="2811130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24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4" y="1217857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7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cs-CZ" dirty="0"/>
              <a:t>C</a:t>
            </a:r>
            <a:r>
              <a:rPr lang="en-US" dirty="0"/>
              <a:t>lick to edit master text styles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3" y="1217857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55951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34404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612858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791313" y="2001690"/>
            <a:ext cx="2087018" cy="2624485"/>
          </a:xfrm>
          <a:prstGeom prst="rect">
            <a:avLst/>
          </a:prstGeom>
        </p:spPr>
        <p:txBody>
          <a:bodyPr lIns="82274" rIns="27425"/>
          <a:lstStyle>
            <a:lvl1pPr>
              <a:defRPr sz="1700"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77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13579" y="3610383"/>
            <a:ext cx="4264752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13579" y="1831104"/>
            <a:ext cx="4264752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4264752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3579" y="1217857"/>
            <a:ext cx="4264752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2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1" y="3610383"/>
            <a:ext cx="2811129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166976" y="3610383"/>
            <a:ext cx="2811129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1" y="1831104"/>
            <a:ext cx="2811129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66976" y="1831104"/>
            <a:ext cx="2811129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1" y="1217857"/>
            <a:ext cx="2811129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166976" y="1217857"/>
            <a:ext cx="2811129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75841" y="3610383"/>
            <a:ext cx="2811129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75841" y="1831104"/>
            <a:ext cx="2811129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075841" y="1217857"/>
            <a:ext cx="2811129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416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5950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4404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55950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34404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0" y="1217857"/>
            <a:ext cx="2087018" cy="613247"/>
          </a:xfrm>
          <a:prstGeom prst="rect">
            <a:avLst/>
          </a:prstGeom>
          <a:solidFill>
            <a:srgbClr val="404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434404" y="1217857"/>
            <a:ext cx="2087018" cy="613247"/>
          </a:xfrm>
          <a:prstGeom prst="rect">
            <a:avLst/>
          </a:prstGeom>
          <a:solidFill>
            <a:srgbClr val="ED6737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612858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612858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612858" y="1217857"/>
            <a:ext cx="2087018" cy="613247"/>
          </a:xfrm>
          <a:prstGeom prst="rect">
            <a:avLst/>
          </a:prstGeom>
          <a:solidFill>
            <a:srgbClr val="008E94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91313" y="3610383"/>
            <a:ext cx="2087018" cy="932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cap="none" baseline="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791313" y="1831104"/>
            <a:ext cx="2087018" cy="177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791313" y="1217857"/>
            <a:ext cx="2087018" cy="613247"/>
          </a:xfrm>
          <a:prstGeom prst="rect">
            <a:avLst/>
          </a:prstGeom>
          <a:solidFill>
            <a:srgbClr val="FBB040"/>
          </a:solidFill>
        </p:spPr>
        <p:txBody>
          <a:bodyPr lIns="82274" rIns="27425" anchor="ctr">
            <a:normAutofit/>
          </a:bodyPr>
          <a:lstStyle>
            <a:lvl1pPr marL="0" indent="0">
              <a:lnSpc>
                <a:spcPct val="80000"/>
              </a:lnSpc>
              <a:spcBef>
                <a:spcPts val="914"/>
              </a:spcBef>
              <a:buNone/>
              <a:defRPr lang="en-US" sz="18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1313" indent="-153589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2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91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lastní rozložení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24880" y="2479435"/>
            <a:ext cx="7093160" cy="812531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914"/>
              </a:spcBef>
              <a:defRPr sz="8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89060" y="1857552"/>
            <a:ext cx="6033722" cy="6218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371"/>
              </a:spcBef>
              <a:buNone/>
              <a:defRPr sz="3000" b="0" cap="none" baseline="0">
                <a:solidFill>
                  <a:srgbClr val="A1C46B"/>
                </a:solidFill>
              </a:defRPr>
            </a:lvl1pPr>
          </a:lstStyle>
          <a:p>
            <a:pPr lvl="0"/>
            <a:r>
              <a:rPr lang="en-US" dirty="0"/>
              <a:t>Something </a:t>
            </a:r>
            <a:r>
              <a:rPr lang="en-US" dirty="0" err="1"/>
              <a:t>something</a:t>
            </a:r>
            <a:endParaRPr lang="en-GB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42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-45013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93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1" y="4660200"/>
            <a:ext cx="788471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73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sah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201500"/>
            <a:ext cx="7920000" cy="35856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01" y="4660200"/>
            <a:ext cx="788471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1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76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49" y="2690648"/>
            <a:ext cx="792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49" y="1221582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0"/>
            <a:ext cx="792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4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57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pod sebou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21626" y="2690648"/>
            <a:ext cx="7884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50" y="1221582"/>
            <a:ext cx="7920000" cy="1350169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4249" y="4581360"/>
            <a:ext cx="792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684250" y="3112294"/>
            <a:ext cx="7920000" cy="135016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95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214" y="4660200"/>
            <a:ext cx="365835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4212" y="1005577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2" y="4660199"/>
            <a:ext cx="3658353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005576"/>
            <a:ext cx="3744000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0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7" y="4660200"/>
            <a:ext cx="3744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683567" y="1221581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860250" y="4660219"/>
            <a:ext cx="3744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obsah 13"/>
          <p:cNvSpPr>
            <a:spLocks noGrp="1"/>
          </p:cNvSpPr>
          <p:nvPr>
            <p:ph sz="quarter" idx="22"/>
          </p:nvPr>
        </p:nvSpPr>
        <p:spPr>
          <a:xfrm>
            <a:off x="4860250" y="1221600"/>
            <a:ext cx="3744000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479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89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89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3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3" y="1005577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8" y="4660199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8" y="1005576"/>
            <a:ext cx="2664295" cy="361881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48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289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3"/>
          <p:cNvSpPr>
            <a:spLocks noGrp="1"/>
          </p:cNvSpPr>
          <p:nvPr>
            <p:ph sz="quarter" idx="20"/>
          </p:nvPr>
        </p:nvSpPr>
        <p:spPr>
          <a:xfrm>
            <a:off x="395289" y="1221581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275733" y="4660200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3"/>
          <p:cNvSpPr>
            <a:spLocks noGrp="1"/>
          </p:cNvSpPr>
          <p:nvPr>
            <p:ph sz="quarter" idx="23"/>
          </p:nvPr>
        </p:nvSpPr>
        <p:spPr>
          <a:xfrm>
            <a:off x="3275733" y="1221581"/>
            <a:ext cx="2664295" cy="340280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56178" y="4660199"/>
            <a:ext cx="2653327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3"/>
          <p:cNvSpPr>
            <a:spLocks noGrp="1"/>
          </p:cNvSpPr>
          <p:nvPr>
            <p:ph sz="quarter" idx="25"/>
          </p:nvPr>
        </p:nvSpPr>
        <p:spPr>
          <a:xfrm>
            <a:off x="6156178" y="1221580"/>
            <a:ext cx="2664295" cy="340280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106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1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3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ílý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897731"/>
            <a:ext cx="8641655" cy="36183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r>
              <a:rPr lang="en-US" dirty="0"/>
              <a:t>Text comment, text ... Text, comment, text ... Text, comment, text ...</a:t>
            </a:r>
          </a:p>
          <a:p>
            <a:pPr lvl="1"/>
            <a:r>
              <a:rPr lang="cs-CZ" dirty="0"/>
              <a:t>Text comment, text ... Text, comment, text ... Text, comment, text ...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noProof="0" dirty="0"/>
              <a:t>Ipsos pro AMSP: Výzkum provozovatelů pohostinství</a:t>
            </a:r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6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30486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2748981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1221582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4639694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3112294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13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1 radek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3112294"/>
            <a:ext cx="7921625" cy="151209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523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sahy - 2 radky nadpis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560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4064" y="3112294"/>
            <a:ext cx="7921625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4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8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825688" y="2748981"/>
            <a:ext cx="3780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825192" y="1221582"/>
            <a:ext cx="3780000" cy="151209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081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5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69" y="3489852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047406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897564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5" y="3343550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69" y="2193708"/>
            <a:ext cx="7921625" cy="113453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00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4065" y="4639694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4"/>
          </p:nvPr>
        </p:nvSpPr>
        <p:spPr>
          <a:xfrm>
            <a:off x="683569" y="3651870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122680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134856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84065" y="3381187"/>
            <a:ext cx="7884469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683569" y="2393363"/>
            <a:ext cx="7921625" cy="9725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54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sahy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3073" y="2662740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2577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6016" y="2662740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5520" y="973341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6016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5520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3072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2576" y="2880573"/>
            <a:ext cx="3888000" cy="16741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24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191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obsahy - 2 radky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84065" y="2781216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obsah 16"/>
          <p:cNvSpPr>
            <a:spLocks noGrp="1"/>
          </p:cNvSpPr>
          <p:nvPr>
            <p:ph sz="quarter" idx="26"/>
          </p:nvPr>
        </p:nvSpPr>
        <p:spPr>
          <a:xfrm>
            <a:off x="683569" y="1286070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4717008" y="2781216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Zástupný symbol pro obsah 16"/>
          <p:cNvSpPr>
            <a:spLocks noGrp="1"/>
          </p:cNvSpPr>
          <p:nvPr>
            <p:ph sz="quarter" idx="28"/>
          </p:nvPr>
        </p:nvSpPr>
        <p:spPr>
          <a:xfrm>
            <a:off x="4716512" y="1286070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717008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Zástupný symbol pro obsah 16"/>
          <p:cNvSpPr>
            <a:spLocks noGrp="1"/>
          </p:cNvSpPr>
          <p:nvPr>
            <p:ph sz="quarter" idx="30"/>
          </p:nvPr>
        </p:nvSpPr>
        <p:spPr>
          <a:xfrm>
            <a:off x="4716512" y="3074826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684064" y="4569972"/>
            <a:ext cx="388800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Zástupný symbol pro obsah 16"/>
          <p:cNvSpPr>
            <a:spLocks noGrp="1"/>
          </p:cNvSpPr>
          <p:nvPr>
            <p:ph sz="quarter" idx="32"/>
          </p:nvPr>
        </p:nvSpPr>
        <p:spPr>
          <a:xfrm>
            <a:off x="683568" y="3074826"/>
            <a:ext cx="3888000" cy="14799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830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40404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3568" y="1653648"/>
            <a:ext cx="7920000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823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50" y="1869672"/>
            <a:ext cx="7920000" cy="275430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774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2" y="1059582"/>
            <a:ext cx="4680520" cy="367240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2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Vlastní rozložení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64838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1 obsah vertikáln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3779912" y="1221600"/>
            <a:ext cx="4680520" cy="351039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476897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0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5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5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842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4" y="3273828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3" y="1633110"/>
            <a:ext cx="7920037" cy="137068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01468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09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180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2 obsahy pod seb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3"/>
          </p:nvPr>
        </p:nvSpPr>
        <p:spPr>
          <a:xfrm>
            <a:off x="684214" y="341519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18"/>
          </p:nvPr>
        </p:nvSpPr>
        <p:spPr>
          <a:xfrm>
            <a:off x="684213" y="1869672"/>
            <a:ext cx="7920037" cy="124262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2269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66709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8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260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7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4" y="1761660"/>
            <a:ext cx="3743771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10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adky nadpis - 2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4716017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684214" y="1923678"/>
            <a:ext cx="3743771" cy="27003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003399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66096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96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adek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2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2" y="1059582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780277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5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2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56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250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2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0"/>
          <p:cNvSpPr>
            <a:spLocks noGrp="1"/>
          </p:cNvSpPr>
          <p:nvPr>
            <p:ph sz="quarter" idx="22"/>
          </p:nvPr>
        </p:nvSpPr>
        <p:spPr>
          <a:xfrm>
            <a:off x="3779912" y="303099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Zástupný symbol pro obsah 10"/>
          <p:cNvSpPr>
            <a:spLocks noGrp="1"/>
          </p:cNvSpPr>
          <p:nvPr>
            <p:ph sz="quarter" idx="21"/>
          </p:nvPr>
        </p:nvSpPr>
        <p:spPr>
          <a:xfrm>
            <a:off x="3779912" y="1140780"/>
            <a:ext cx="4680520" cy="170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84697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4741515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0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943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750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761660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660962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6" y="4660962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660962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75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vedle seb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15617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27585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95536" y="1859587"/>
            <a:ext cx="2664296" cy="286231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5536" y="4768974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75856" y="4768974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156176" y="4768974"/>
            <a:ext cx="253591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649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2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2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2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15016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45652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059582"/>
            <a:ext cx="2736304" cy="3780309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221600"/>
            <a:ext cx="2592214" cy="34023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752672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1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Vlastní rozložen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2375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3779912" y="3651870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3779912" y="2355726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4"/>
          </p:nvPr>
        </p:nvSpPr>
        <p:spPr>
          <a:xfrm>
            <a:off x="3779912" y="1059582"/>
            <a:ext cx="4680520" cy="108012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1221600"/>
            <a:ext cx="2736304" cy="361829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755650" y="1383618"/>
            <a:ext cx="2592214" cy="3240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79912" y="222047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79912" y="352683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3779912" y="482298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075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17911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643564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4" y="1643563"/>
            <a:ext cx="3743771" cy="314243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2298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20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385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adek nadpis - 3 obsahy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327996"/>
            <a:ext cx="3744000" cy="1431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644209"/>
            <a:ext cx="3744000" cy="1458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7" y="1653648"/>
            <a:ext cx="3743771" cy="3122263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48006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25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  <a:latin typeface="Calibri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7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97762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4716016" y="1761661"/>
            <a:ext cx="3744000" cy="1378148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684214" y="1761661"/>
            <a:ext cx="3743771" cy="302433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4813455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Zástupný symbol pro číslo snímku 7"/>
          <p:cNvSpPr>
            <a:spLocks noGrp="1"/>
          </p:cNvSpPr>
          <p:nvPr>
            <p:ph type="sldNum" sz="quarter" idx="4"/>
          </p:nvPr>
        </p:nvSpPr>
        <p:spPr>
          <a:xfrm>
            <a:off x="6919200" y="4908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cs-CZ" sz="900" kern="1200" smtClean="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fld id="{72FB31A3-CAEE-4DA4-9773-AA68ED809196}" type="slidenum">
              <a:rPr/>
              <a:pPr/>
              <a:t>‹#›</a:t>
            </a:fld>
            <a:endParaRPr dirty="0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74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5"/>
          </p:nvPr>
        </p:nvSpPr>
        <p:spPr>
          <a:xfrm>
            <a:off x="4716017" y="1815666"/>
            <a:ext cx="3743771" cy="2960245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684213" y="3408840"/>
            <a:ext cx="3744000" cy="1377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9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3" y="1815666"/>
            <a:ext cx="3744000" cy="14031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56806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23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572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162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19813"/>
            <a:ext cx="7920038" cy="1492481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740212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7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651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ky nadpis -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3381840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38398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1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61660"/>
            <a:ext cx="7920038" cy="140415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0"/>
            <a:ext cx="7402120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754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1177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adek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27834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643563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7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653648"/>
            <a:ext cx="3888000" cy="1458646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116138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aoblený obdélník 2"/>
          <p:cNvSpPr/>
          <p:nvPr userDrawn="1"/>
        </p:nvSpPr>
        <p:spPr>
          <a:xfrm>
            <a:off x="683568" y="85308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853492"/>
            <a:ext cx="7920037" cy="5841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2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727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adky nadpis -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obsah 10"/>
          <p:cNvSpPr>
            <a:spLocks noGrp="1"/>
          </p:cNvSpPr>
          <p:nvPr>
            <p:ph sz="quarter" idx="28"/>
          </p:nvPr>
        </p:nvSpPr>
        <p:spPr>
          <a:xfrm>
            <a:off x="684213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Zástupný symbol pro obsah 10"/>
          <p:cNvSpPr>
            <a:spLocks noGrp="1"/>
          </p:cNvSpPr>
          <p:nvPr>
            <p:ph sz="quarter" idx="29"/>
          </p:nvPr>
        </p:nvSpPr>
        <p:spPr>
          <a:xfrm>
            <a:off x="4716250" y="3381840"/>
            <a:ext cx="3888000" cy="140464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4" name="Zástupný symbol pro obsah 10"/>
          <p:cNvSpPr>
            <a:spLocks noGrp="1"/>
          </p:cNvSpPr>
          <p:nvPr>
            <p:ph sz="quarter" idx="27"/>
          </p:nvPr>
        </p:nvSpPr>
        <p:spPr>
          <a:xfrm>
            <a:off x="4716016" y="1775482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5" name="Zástupný symbol pro obsah 10"/>
          <p:cNvSpPr>
            <a:spLocks noGrp="1"/>
          </p:cNvSpPr>
          <p:nvPr>
            <p:ph sz="quarter" idx="26"/>
          </p:nvPr>
        </p:nvSpPr>
        <p:spPr>
          <a:xfrm>
            <a:off x="684212" y="1785566"/>
            <a:ext cx="3888000" cy="140400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aoblený obdélník 10"/>
          <p:cNvSpPr/>
          <p:nvPr userDrawn="1"/>
        </p:nvSpPr>
        <p:spPr>
          <a:xfrm>
            <a:off x="683568" y="1123113"/>
            <a:ext cx="7920880" cy="584541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FFFF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9"/>
          </p:nvPr>
        </p:nvSpPr>
        <p:spPr>
          <a:xfrm>
            <a:off x="684214" y="1123113"/>
            <a:ext cx="7920037" cy="5845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350">
                <a:solidFill>
                  <a:srgbClr val="40404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3568" y="32028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716016" y="3202800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683568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4716016" y="4801209"/>
            <a:ext cx="3563984" cy="128240"/>
          </a:xfrm>
          <a:prstGeom prst="rect">
            <a:avLst/>
          </a:prstGeo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975"/>
              </a:lnSpc>
              <a:buNone/>
              <a:defRPr sz="825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342900" indent="0">
              <a:buNone/>
              <a:defRPr sz="9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9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9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9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1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202232" y="483518"/>
            <a:ext cx="8690248" cy="374906"/>
          </a:xfrm>
          <a:prstGeom prst="rect">
            <a:avLst/>
          </a:prstGeo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100" i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6704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84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95326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Na Příkopě 22, Slovanský dům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, 110 00 </a:t>
            </a: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Praha </a:t>
            </a:r>
            <a:r>
              <a:rPr lang="en-US" sz="1400" kern="0" noProof="1">
                <a:solidFill>
                  <a:srgbClr val="404040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www.ipsos.cz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pic>
        <p:nvPicPr>
          <p:cNvPr id="23" name="Obrázek 22" descr="ceska_vlajka_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396" y="4190260"/>
            <a:ext cx="468000" cy="202238"/>
          </a:xfrm>
          <a:prstGeom prst="rect">
            <a:avLst/>
          </a:prstGeom>
        </p:spPr>
      </p:pic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8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1994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759821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dirty="0">
                <a:solidFill>
                  <a:srgbClr val="404040"/>
                </a:solidFill>
                <a:cs typeface="Calibri" panose="020F0502020204030204" pitchFamily="34" charset="0"/>
              </a:rPr>
              <a:t>Heydukova 12, 811 08 Bratislava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sk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pic>
        <p:nvPicPr>
          <p:cNvPr id="27" name="Obrázek 26" descr="slovenska_vlajka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3875" y="4195980"/>
            <a:ext cx="514800" cy="2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04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 White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650368" y="4142033"/>
            <a:ext cx="3828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516063" algn="l"/>
              </a:tabLst>
              <a:defRPr/>
            </a:pPr>
            <a:r>
              <a:rPr lang="cs-CZ" sz="1400" kern="0" noProof="1">
                <a:solidFill>
                  <a:srgbClr val="404040"/>
                </a:solidFill>
                <a:cs typeface="Calibri" pitchFamily="34" charset="0"/>
              </a:rPr>
              <a:t>Thaly Kálmán utca 39, 1096 IX. kerület, Budapest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489305" y="4444499"/>
            <a:ext cx="6136597" cy="4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03" tIns="46005" rIns="92003" bIns="46005">
            <a:spAutoFit/>
          </a:bodyPr>
          <a:lstStyle/>
          <a:p>
            <a:pPr algn="ctr" eaLnBrk="0" hangingPunct="0">
              <a:tabLst>
                <a:tab pos="1516063" algn="l"/>
              </a:tabLst>
            </a:pP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hu       </a:t>
            </a:r>
            <a:r>
              <a:rPr lang="en-GB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cs-CZ" sz="2000" noProof="1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www.ipsos.com</a:t>
            </a:r>
            <a:endParaRPr lang="en-GB" sz="2000" noProof="1">
              <a:solidFill>
                <a:srgbClr val="1F497D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  <p:sp>
        <p:nvSpPr>
          <p:cNvPr id="26" name="Zástupný symbol pro nadpis 1"/>
          <p:cNvSpPr>
            <a:spLocks noGrp="1"/>
          </p:cNvSpPr>
          <p:nvPr>
            <p:ph type="title"/>
          </p:nvPr>
        </p:nvSpPr>
        <p:spPr>
          <a:xfrm>
            <a:off x="606567" y="770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1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Vlastní rozložení">
    <p:bg>
      <p:bgPr>
        <a:solidFill>
          <a:srgbClr val="00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7984" y="1388444"/>
            <a:ext cx="4216925" cy="2247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</a:defRPr>
            </a:lvl1pPr>
            <a:lvl2pPr marL="3628" indent="0" algn="l">
              <a:lnSpc>
                <a:spcPct val="90000"/>
              </a:lnSpc>
              <a:spcBef>
                <a:spcPts val="457"/>
              </a:spcBef>
              <a:buNone/>
              <a:tabLst/>
              <a:defRPr sz="2400" baseline="0">
                <a:solidFill>
                  <a:schemeClr val="bg1">
                    <a:alpha val="70000"/>
                  </a:schemeClr>
                </a:solidFill>
              </a:defRPr>
            </a:lvl2pPr>
            <a:lvl3pPr marL="1035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3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Title</a:t>
            </a:r>
          </a:p>
          <a:p>
            <a:pPr lvl="1"/>
            <a:r>
              <a:rPr lang="en-US" dirty="0"/>
              <a:t>Lorem ipsum dolor sit amet, consectetuer adipiscing elit. Maecenas porttitor congue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Zástupný symbol pro obrázek 12"/>
          <p:cNvSpPr>
            <a:spLocks noGrp="1"/>
          </p:cNvSpPr>
          <p:nvPr>
            <p:ph type="pic" sz="quarter" idx="15"/>
          </p:nvPr>
        </p:nvSpPr>
        <p:spPr>
          <a:xfrm>
            <a:off x="-9526" y="-10"/>
            <a:ext cx="4581525" cy="5143500"/>
          </a:xfrm>
          <a:custGeom>
            <a:avLst/>
            <a:gdLst>
              <a:gd name="connsiteX0" fmla="*/ 0 w 4467496"/>
              <a:gd name="connsiteY0" fmla="*/ 0 h 5143500"/>
              <a:gd name="connsiteX1" fmla="*/ 2781325 w 4467496"/>
              <a:gd name="connsiteY1" fmla="*/ 0 h 5143500"/>
              <a:gd name="connsiteX2" fmla="*/ 4467496 w 4467496"/>
              <a:gd name="connsiteY2" fmla="*/ 5143500 h 5143500"/>
              <a:gd name="connsiteX3" fmla="*/ 0 w 4467496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7496" h="5143500">
                <a:moveTo>
                  <a:pt x="0" y="0"/>
                </a:moveTo>
                <a:lnTo>
                  <a:pt x="2781325" y="0"/>
                </a:lnTo>
                <a:lnTo>
                  <a:pt x="4467496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cs-CZ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831776" y="-6985"/>
            <a:ext cx="2901414" cy="2177509"/>
          </a:xfrm>
          <a:custGeom>
            <a:avLst/>
            <a:gdLst>
              <a:gd name="T0" fmla="*/ 2678 w 2678"/>
              <a:gd name="T1" fmla="*/ 0 h 2016"/>
              <a:gd name="T2" fmla="*/ 0 w 2678"/>
              <a:gd name="T3" fmla="*/ 0 h 2016"/>
              <a:gd name="T4" fmla="*/ 2018 w 2678"/>
              <a:gd name="T5" fmla="*/ 2016 h 2016"/>
              <a:gd name="T6" fmla="*/ 2678 w 2678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8" h="2016">
                <a:moveTo>
                  <a:pt x="2678" y="0"/>
                </a:moveTo>
                <a:lnTo>
                  <a:pt x="0" y="0"/>
                </a:lnTo>
                <a:lnTo>
                  <a:pt x="2018" y="2016"/>
                </a:lnTo>
                <a:lnTo>
                  <a:pt x="2678" y="0"/>
                </a:lnTo>
                <a:close/>
              </a:path>
            </a:pathLst>
          </a:custGeom>
          <a:solidFill>
            <a:srgbClr val="A9CCD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1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17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42989" y="1491853"/>
            <a:ext cx="7058025" cy="334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Picture 10" descr="IPSOS_GAMECHANGERS_blue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98" r:id="rId2"/>
    <p:sldLayoutId id="2147483927" r:id="rId3"/>
    <p:sldLayoutId id="2147483928" r:id="rId4"/>
    <p:sldLayoutId id="2147483929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Wingdings" pitchFamily="2" charset="2"/>
        <a:buNone/>
        <a:defRPr sz="2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80000"/>
        <a:buFont typeface="Wingdings" pitchFamily="2" charset="2"/>
        <a:buNone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163638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18" r:id="rId2"/>
    <p:sldLayoutId id="2147483919" r:id="rId3"/>
    <p:sldLayoutId id="2147483920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cs-CZ" sz="24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5270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lang="cs-CZ" sz="20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78105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cs-CZ" sz="18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600" kern="120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cs-CZ"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pic>
        <p:nvPicPr>
          <p:cNvPr id="7" name="Picture 10" descr="IPSOS_GAMECHANGERS_blue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>
                <a:solidFill>
                  <a:srgbClr val="404040"/>
                </a:solidFill>
              </a:rPr>
              <a:pPr/>
              <a:t>‹#›</a:t>
            </a:fld>
            <a:endParaRPr lang="cs-CZ" dirty="0">
              <a:solidFill>
                <a:srgbClr val="404040"/>
              </a:solidFill>
            </a:endParaRPr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7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826" r:id="rId9"/>
    <p:sldLayoutId id="2147483828" r:id="rId10"/>
    <p:sldLayoutId id="2147483829" r:id="rId11"/>
    <p:sldLayoutId id="2147483830" r:id="rId12"/>
    <p:sldLayoutId id="2147483831" r:id="rId13"/>
    <p:sldLayoutId id="2147483857" r:id="rId14"/>
    <p:sldLayoutId id="2147483832" r:id="rId15"/>
    <p:sldLayoutId id="2147483833" r:id="rId16"/>
    <p:sldLayoutId id="2147483834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04040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  <p:sp>
        <p:nvSpPr>
          <p:cNvPr id="12" name="Zástupný symbol pro nadpis 1"/>
          <p:cNvSpPr>
            <a:spLocks noGrp="1"/>
          </p:cNvSpPr>
          <p:nvPr>
            <p:ph type="title"/>
          </p:nvPr>
        </p:nvSpPr>
        <p:spPr>
          <a:xfrm>
            <a:off x="212058" y="6357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rmAutofit/>
          </a:bodyPr>
          <a:lstStyle/>
          <a:p>
            <a:r>
              <a:rPr lang="en-US" dirty="0"/>
              <a:t>Click to edit template headings</a:t>
            </a:r>
            <a:r>
              <a:rPr lang="cs-CZ" dirty="0"/>
              <a:t> </a:t>
            </a:r>
            <a:r>
              <a:rPr lang="en-US" dirty="0"/>
              <a:t>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3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914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774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84213" y="1200149"/>
            <a:ext cx="7920000" cy="358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-9618" y="49092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300" b="1">
                <a:solidFill>
                  <a:srgbClr val="40404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/>
              <a:t>ČEZ Přepis energií, 08/2019</a:t>
            </a:r>
            <a:endParaRPr lang="cs-CZ" dirty="0"/>
          </a:p>
        </p:txBody>
      </p:sp>
      <p:pic>
        <p:nvPicPr>
          <p:cNvPr id="12" name="Picture 10" descr="IPSOS_GAMECHANGERS_blue.png"/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  <p:sldLayoutId id="2147483891" r:id="rId33"/>
    <p:sldLayoutId id="2147483892" r:id="rId34"/>
    <p:sldLayoutId id="2147483893" r:id="rId35"/>
    <p:sldLayoutId id="2147483894" r:id="rId36"/>
    <p:sldLayoutId id="2147483895" r:id="rId37"/>
    <p:sldLayoutId id="2147483896" r:id="rId38"/>
    <p:sldLayoutId id="2147483897" r:id="rId39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2400" b="1" kern="1200" dirty="0" smtClean="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32300" indent="-132300" algn="l" defTabSz="685800" rtl="0" eaLnBrk="1" latinLnBrk="0" hangingPunct="1">
        <a:spcBef>
          <a:spcPts val="360"/>
        </a:spcBef>
        <a:buFontTx/>
        <a:buNone/>
        <a:defRPr lang="en-US" sz="18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334800" indent="-151200" algn="l" defTabSz="685800" rtl="0" eaLnBrk="1" latinLnBrk="0" hangingPunct="1">
        <a:spcBef>
          <a:spcPts val="324"/>
        </a:spcBef>
        <a:buFontTx/>
        <a:buNone/>
        <a:defRPr lang="en-US" sz="15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467100" indent="-94500" algn="l" defTabSz="685800" rtl="0" eaLnBrk="1" latinLnBrk="0" hangingPunct="1">
        <a:spcBef>
          <a:spcPts val="360"/>
        </a:spcBef>
        <a:buFontTx/>
        <a:buNone/>
        <a:defRPr lang="en-US" sz="135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677700" indent="-105300" algn="l" defTabSz="685800" rtl="0" eaLnBrk="1" latinLnBrk="0" hangingPunct="1">
        <a:spcBef>
          <a:spcPts val="360"/>
        </a:spcBef>
        <a:buFontTx/>
        <a:buNone/>
        <a:defRPr lang="en-US" sz="1200" kern="1200" dirty="0" smtClean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942300" indent="-105300" algn="l" defTabSz="685800" rtl="0" eaLnBrk="1" latinLnBrk="0" hangingPunct="1">
        <a:spcBef>
          <a:spcPts val="360"/>
        </a:spcBef>
        <a:buFontTx/>
        <a:buNone/>
        <a:defRPr lang="cs-CZ" sz="1050" kern="1200" dirty="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SOS_GAMECHANGERS_blue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617664" y="4737673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45" r:id="rId2"/>
    <p:sldLayoutId id="2147483917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404040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1pPr>
      <a:lvl2pPr marL="444500" indent="-203200" algn="l" defTabSz="9144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2pPr>
      <a:lvl3pPr marL="622300" indent="-127000" algn="l" defTabSz="914400" rtl="0" eaLnBrk="1" latinLnBrk="0" hangingPunct="1">
        <a:spcBef>
          <a:spcPct val="20000"/>
        </a:spcBef>
        <a:buSzPct val="100000"/>
        <a:buFont typeface="Arial" pitchFamily="34" charset="0"/>
        <a:buNone/>
        <a:defRPr sz="18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3pPr>
      <a:lvl4pPr marL="9017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4pPr>
      <a:lvl5pPr marL="1257300" indent="-1397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404040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13" Type="http://schemas.openxmlformats.org/officeDocument/2006/relationships/chart" Target="../charts/chart25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12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6" Type="http://schemas.openxmlformats.org/officeDocument/2006/relationships/chart" Target="../charts/chart2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8.xml"/><Relationship Id="rId11" Type="http://schemas.openxmlformats.org/officeDocument/2006/relationships/chart" Target="../charts/chart23.xml"/><Relationship Id="rId5" Type="http://schemas.openxmlformats.org/officeDocument/2006/relationships/chart" Target="../charts/chart17.xml"/><Relationship Id="rId15" Type="http://schemas.openxmlformats.org/officeDocument/2006/relationships/chart" Target="../charts/chart2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Relationship Id="rId1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13" Type="http://schemas.openxmlformats.org/officeDocument/2006/relationships/chart" Target="../charts/chart39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12" Type="http://schemas.openxmlformats.org/officeDocument/2006/relationships/chart" Target="../charts/chart3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2.xml"/><Relationship Id="rId11" Type="http://schemas.openxmlformats.org/officeDocument/2006/relationships/chart" Target="../charts/chart37.xml"/><Relationship Id="rId5" Type="http://schemas.openxmlformats.org/officeDocument/2006/relationships/chart" Target="../charts/chart31.xml"/><Relationship Id="rId10" Type="http://schemas.openxmlformats.org/officeDocument/2006/relationships/chart" Target="../charts/chart36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6"/>
          </p:nvPr>
        </p:nvSpPr>
        <p:spPr>
          <a:xfrm>
            <a:off x="4091229" y="2571601"/>
            <a:ext cx="4801251" cy="432197"/>
          </a:xfrm>
          <a:noFill/>
        </p:spPr>
        <p:txBody>
          <a:bodyPr/>
          <a:lstStyle/>
          <a:p>
            <a:r>
              <a:rPr lang="cs-CZ" sz="2400" dirty="0"/>
              <a:t>Sousedské vztahy</a:t>
            </a:r>
            <a:endParaRPr lang="en-US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cs-CZ" sz="1200" dirty="0"/>
              <a:t>17.10.2019</a:t>
            </a:r>
            <a:endParaRPr lang="en-US" sz="1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sz="2000" dirty="0"/>
              <a:t>Závěrečná zpráva</a:t>
            </a:r>
            <a:endParaRPr lang="en-US" sz="2000" dirty="0"/>
          </a:p>
        </p:txBody>
      </p:sp>
      <p:pic>
        <p:nvPicPr>
          <p:cNvPr id="6" name="Picture 2" descr="Výsledek obrázku pro logo magistrát hlavního města prahy">
            <a:extLst>
              <a:ext uri="{FF2B5EF4-FFF2-40B4-BE49-F238E27FC236}">
                <a16:creationId xmlns:a16="http://schemas.microsoft.com/office/drawing/2014/main" id="{D3D176A1-287F-4681-88B8-565317D2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15566"/>
            <a:ext cx="853827" cy="8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65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Příklady konkrétních důvodů napjatých vztahů mezi sousedy:</a:t>
            </a:r>
            <a:endParaRPr lang="en-US" sz="1800" dirty="0"/>
          </a:p>
        </p:txBody>
      </p:sp>
      <p:sp>
        <p:nvSpPr>
          <p:cNvPr id="20" name="Zástupný symbol pro zápatí 1">
            <a:extLst>
              <a:ext uri="{FF2B5EF4-FFF2-40B4-BE49-F238E27FC236}">
                <a16:creationId xmlns:a16="http://schemas.microsoft.com/office/drawing/2014/main" id="{92D8CEE2-19A3-4B70-A16E-38F895864DB1}"/>
              </a:ext>
            </a:extLst>
          </p:cNvPr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Ipsos pro ČEZ: NPS Zařazení – Testování otázky, 10/2019</a:t>
            </a: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5F0F7738-A7DF-47BE-991C-99680D2FF5CD}"/>
              </a:ext>
            </a:extLst>
          </p:cNvPr>
          <p:cNvSpPr/>
          <p:nvPr/>
        </p:nvSpPr>
        <p:spPr>
          <a:xfrm>
            <a:off x="259589" y="572830"/>
            <a:ext cx="4200106" cy="1430780"/>
          </a:xfrm>
          <a:prstGeom prst="wedgeEllipseCallout">
            <a:avLst>
              <a:gd name="adj1" fmla="val 46778"/>
              <a:gd name="adj2" fmla="val 6626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„Ruší noční klid, jsou schopní ve 3 hodiny ráno začít hrát </a:t>
            </a:r>
            <a:br>
              <a:rPr lang="cs-CZ" sz="9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na kytaru, hádat se nebo dělat rámus vrtačkou či jinými přístroji. Dělají ohňostroj, i když není Silvestr. Přistavěli si balkóny, které směřují přímo na naší zahradu, kde se v létě například koupeme v bazénu, tudíž nám narušují soukromí. Mají v domě pochybné podnájemníky, tudíž se člověk necítí v bezpečí, když ví, kdo bydlí vedle.“ </a:t>
            </a:r>
          </a:p>
        </p:txBody>
      </p:sp>
      <p:sp>
        <p:nvSpPr>
          <p:cNvPr id="15" name="Řečová bublina: oválný bublinový popisek 14">
            <a:extLst>
              <a:ext uri="{FF2B5EF4-FFF2-40B4-BE49-F238E27FC236}">
                <a16:creationId xmlns:a16="http://schemas.microsoft.com/office/drawing/2014/main" id="{A143F45A-DCC2-40B3-B427-9FF443811AC8}"/>
              </a:ext>
            </a:extLst>
          </p:cNvPr>
          <p:cNvSpPr/>
          <p:nvPr/>
        </p:nvSpPr>
        <p:spPr>
          <a:xfrm>
            <a:off x="745312" y="3594476"/>
            <a:ext cx="2376264" cy="800233"/>
          </a:xfrm>
          <a:prstGeom prst="wedgeEllipseCallout">
            <a:avLst>
              <a:gd name="adj1" fmla="val 48956"/>
              <a:gd name="adj2" fmla="val -7068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„Sousedé se stále střídají, hlavně rusky mluvící a jsou velmi hluční.“</a:t>
            </a:r>
          </a:p>
        </p:txBody>
      </p:sp>
      <p:sp>
        <p:nvSpPr>
          <p:cNvPr id="16" name="Řečová bublina: oválný bublinový popisek 15">
            <a:extLst>
              <a:ext uri="{FF2B5EF4-FFF2-40B4-BE49-F238E27FC236}">
                <a16:creationId xmlns:a16="http://schemas.microsoft.com/office/drawing/2014/main" id="{8E321F9B-C777-4CF5-B4DB-A607E90240F3}"/>
              </a:ext>
            </a:extLst>
          </p:cNvPr>
          <p:cNvSpPr/>
          <p:nvPr/>
        </p:nvSpPr>
        <p:spPr>
          <a:xfrm>
            <a:off x="287322" y="2283718"/>
            <a:ext cx="3802124" cy="1000365"/>
          </a:xfrm>
          <a:prstGeom prst="wedgeEllipseCallout">
            <a:avLst>
              <a:gd name="adj1" fmla="val 65368"/>
              <a:gd name="adj2" fmla="val -294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„Nedodržují noční klid, práskají dveřmi, řvou na chodbě. Neochota řešit společné problémy ohledně správy domu.“</a:t>
            </a:r>
          </a:p>
        </p:txBody>
      </p:sp>
      <p:sp>
        <p:nvSpPr>
          <p:cNvPr id="17" name="Řečová bublina: oválný bublinový popisek 16">
            <a:extLst>
              <a:ext uri="{FF2B5EF4-FFF2-40B4-BE49-F238E27FC236}">
                <a16:creationId xmlns:a16="http://schemas.microsoft.com/office/drawing/2014/main" id="{7A62FE73-CFAF-4882-8446-EB55AA5D977A}"/>
              </a:ext>
            </a:extLst>
          </p:cNvPr>
          <p:cNvSpPr/>
          <p:nvPr/>
        </p:nvSpPr>
        <p:spPr>
          <a:xfrm>
            <a:off x="5292080" y="2283718"/>
            <a:ext cx="3528392" cy="922181"/>
          </a:xfrm>
          <a:prstGeom prst="wedgeEllipseCallout">
            <a:avLst>
              <a:gd name="adj1" fmla="val -70746"/>
              <a:gd name="adj2" fmla="val 322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„Protože několikrát jsme s nimi měli konflikt. Poslouchali strašně nahlas hudbu nebo řvali po půlnoci.“</a:t>
            </a:r>
          </a:p>
        </p:txBody>
      </p:sp>
      <p:sp>
        <p:nvSpPr>
          <p:cNvPr id="19" name="Řečová bublina: oválný bublinový popisek 18">
            <a:extLst>
              <a:ext uri="{FF2B5EF4-FFF2-40B4-BE49-F238E27FC236}">
                <a16:creationId xmlns:a16="http://schemas.microsoft.com/office/drawing/2014/main" id="{05239B92-42A7-427D-A5F1-BF2484F6A0AB}"/>
              </a:ext>
            </a:extLst>
          </p:cNvPr>
          <p:cNvSpPr/>
          <p:nvPr/>
        </p:nvSpPr>
        <p:spPr>
          <a:xfrm>
            <a:off x="4716364" y="662486"/>
            <a:ext cx="4104108" cy="1117176"/>
          </a:xfrm>
          <a:prstGeom prst="wedgeEllipseCallout">
            <a:avLst>
              <a:gd name="adj1" fmla="val -46589"/>
              <a:gd name="adj2" fmla="val 8774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„V našem domě je zhruba polovina bytů používaná Airbnb (krátkodobé ubytování studentů). Zatímco ti původní nájemníci se chovají naprosto seriózně, v polovině bytů a na chodbě díky novým nájemníkům zažíváme během dne, ale hlavně v noci velmi krušné chvíle.“</a:t>
            </a:r>
          </a:p>
        </p:txBody>
      </p:sp>
      <p:sp>
        <p:nvSpPr>
          <p:cNvPr id="21" name="Řečová bublina: oválný bublinový popisek 20">
            <a:extLst>
              <a:ext uri="{FF2B5EF4-FFF2-40B4-BE49-F238E27FC236}">
                <a16:creationId xmlns:a16="http://schemas.microsoft.com/office/drawing/2014/main" id="{89ABAED8-A8B7-4D82-B85E-8E1D059BC4F2}"/>
              </a:ext>
            </a:extLst>
          </p:cNvPr>
          <p:cNvSpPr/>
          <p:nvPr/>
        </p:nvSpPr>
        <p:spPr>
          <a:xfrm>
            <a:off x="3491880" y="3923931"/>
            <a:ext cx="2232248" cy="684414"/>
          </a:xfrm>
          <a:prstGeom prst="wedgeEllipseCallout">
            <a:avLst>
              <a:gd name="adj1" fmla="val -38929"/>
              <a:gd name="adj2" fmla="val -13024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„Nevrlí důchodci, kterým vadí každý hluk.“</a:t>
            </a: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8E142828-EF25-44D1-ABD1-F4F2B5C0EED6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10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7357A6C0-C2A9-4872-956D-96F8072AFE9A}"/>
              </a:ext>
            </a:extLst>
          </p:cNvPr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O3. Proč si myslíte, že máte se sousedy takto napjatou situaci?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N=16 (Báze jenom ti, kteří charakterizovali vztahy se sousedy jako „Katastrofa“)</a:t>
            </a:r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id="{A8B9F5CB-38C0-4F24-8649-BBFA65111DE8}"/>
              </a:ext>
            </a:extLst>
          </p:cNvPr>
          <p:cNvSpPr/>
          <p:nvPr/>
        </p:nvSpPr>
        <p:spPr>
          <a:xfrm>
            <a:off x="6012160" y="3507854"/>
            <a:ext cx="2232248" cy="905482"/>
          </a:xfrm>
          <a:prstGeom prst="wedgeEllipseCallout">
            <a:avLst>
              <a:gd name="adj1" fmla="val -73749"/>
              <a:gd name="adj2" fmla="val -5609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„Chybí jím základní vychování a ohleduplnost“</a:t>
            </a:r>
          </a:p>
        </p:txBody>
      </p:sp>
    </p:spTree>
    <p:extLst>
      <p:ext uri="{BB962C8B-B14F-4D97-AF65-F5344CB8AC3E}">
        <p14:creationId xmlns:p14="http://schemas.microsoft.com/office/powerpoint/2010/main" val="88725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1D530F5-A446-420B-897B-03D796E0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77430"/>
              </p:ext>
            </p:extLst>
          </p:nvPr>
        </p:nvGraphicFramePr>
        <p:xfrm>
          <a:off x="333092" y="699542"/>
          <a:ext cx="8388000" cy="3791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70086775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065219396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35373714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10278844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19599335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8139269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6001939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0349283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26255412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295508587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12829403"/>
                    </a:ext>
                  </a:extLst>
                </a:gridCol>
              </a:tblGrid>
              <a:tr h="51209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7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7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7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7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270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Nevím o žádném sousedovi, kdo by se choval výrazně nepříjemně či bezohledně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Většinu ze svých sousedů znám pouze od vidění a neznám ani jejich jména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Pokud mi při pečení koláče dojdou 2 vejce, nemám problém zajít k některému ze sousedů a vypůjčit si je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466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Měl bych zájem o to lépe se znát se svými sousedy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420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 většinou sousedů máme dobré vztahy, některé sousedy považujeme za bližší přátele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5449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Téměř všichni sousedé v domě jsou bezproblémoví, nicméně jedni sousedé se chovají bezohledně a obtěžují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9996"/>
                  </a:ext>
                </a:extLst>
              </a:tr>
              <a:tr h="231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Většinu sousedů znám dle jména a tuším, co je zajímá</a:t>
                      </a:r>
                    </a:p>
                  </a:txBody>
                  <a:tcPr marL="6985" marR="6985" marT="69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87499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Když jedu na dovolenou, dám některému ze sousedů klíče od svého bytu, aby mi zalil květiny nebo vybral schránku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37842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Sousedé poměrně často (minimálně jednou měsíčně) dělají nepříjemný hluk v období nočního klidu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84193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Některým sousedům důvěřuji natolik, že mám u nich doma dlouhodobě schované rezervní klíče od mého domu/bytu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53604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našem domě je více sousedů, kteří nás obtěžují </a:t>
                      </a:r>
                      <a:b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(hluk, smrad, bezcitné chování, atd.)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65112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Některé sousedy musíme opakovaně napomínat, aby dodržovali pravidla sousedského soužití a nepomáhá to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77077"/>
                  </a:ext>
                </a:extLst>
              </a:tr>
              <a:tr h="255843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některého ze sousedů jsem v uplynulém roce volal Policii za nedodržování domovního řádu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49491"/>
                  </a:ext>
                </a:extLst>
              </a:tr>
            </a:tbl>
          </a:graphicData>
        </a:graphic>
      </p:graphicFrame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O4. Které z uvedených výroků jsou ve shodě s vaší aktuální sousedskou zkušeností?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699542"/>
            <a:ext cx="3347070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Jakou mají Pražané aktuálně sousedskou zkušenost?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 </a:t>
            </a:r>
            <a:r>
              <a:rPr lang="cs-CZ" sz="1000" b="1" kern="0" noProof="1">
                <a:solidFill>
                  <a:srgbClr val="404040"/>
                </a:solidFill>
                <a:latin typeface="Calibri"/>
              </a:rPr>
              <a:t>(možnost více odpovědí)</a:t>
            </a:r>
            <a:endParaRPr lang="en-US" sz="10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Výsledky potvrzují vlažné, bezproblémové vztahy se sousedy. Lidé typicky nevědí o žádném problémovém sousedy, ale často je znají pouze od vidění.</a:t>
            </a:r>
            <a:endParaRPr lang="en-US" sz="18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61D4540-6F7E-4099-8CBC-8AEE0ED00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971712"/>
              </p:ext>
            </p:extLst>
          </p:nvPr>
        </p:nvGraphicFramePr>
        <p:xfrm>
          <a:off x="2771800" y="772517"/>
          <a:ext cx="1152128" cy="372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FE356ACC-DF11-4800-9DE6-D8342867933F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11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A92EA291-AF0F-43A4-B5F4-92EB2A65C5E2}"/>
              </a:ext>
            </a:extLst>
          </p:cNvPr>
          <p:cNvSpPr/>
          <p:nvPr/>
        </p:nvSpPr>
        <p:spPr>
          <a:xfrm>
            <a:off x="4117181" y="4611948"/>
            <a:ext cx="4199236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Lidé starší 45 let o něco více důvěřují svým sousedům, například v tom, že u některého </a:t>
            </a:r>
            <a:br>
              <a:rPr lang="cs-CZ" sz="9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z nich klidně nechají rezervní klíče od bytu, když jedou na dovolenou.</a:t>
            </a:r>
          </a:p>
        </p:txBody>
      </p:sp>
    </p:spTree>
    <p:extLst>
      <p:ext uri="{BB962C8B-B14F-4D97-AF65-F5344CB8AC3E}">
        <p14:creationId xmlns:p14="http://schemas.microsoft.com/office/powerpoint/2010/main" val="399666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1D530F5-A446-420B-897B-03D796E0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36358"/>
              </p:ext>
            </p:extLst>
          </p:nvPr>
        </p:nvGraphicFramePr>
        <p:xfrm>
          <a:off x="333090" y="771550"/>
          <a:ext cx="8424000" cy="3728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35373714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0278844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2600193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3492833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26255412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5508587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28294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91030703"/>
                    </a:ext>
                  </a:extLst>
                </a:gridCol>
              </a:tblGrid>
              <a:tr h="506882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39"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Nevím o žádném sousedovi, kdo by se choval výrazně nepříjemně či bezohledně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108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Většinu ze svých sousedů znám pouze od vidění a neznám ani jejich jména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Pokud mi při pečení koláče dojdou 2 vejce, nemám problém zajít k některému ze sousedů a vypůjčit si je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108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Měl bych zájem o to lépe se znát se svými sousedy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420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 většinou sousedů máme dobré vztahy, některé sousedy považujeme za bližší přátele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5449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Téměř všichni sousedé v domě jsou bezproblémoví, nicméně jedni sousedé se chovají bezohledně a obtěžují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9996"/>
                  </a:ext>
                </a:extLst>
              </a:tr>
              <a:tr h="2291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Většinu sousedů znám dle jména a tuším, co je zajímá</a:t>
                      </a:r>
                    </a:p>
                  </a:txBody>
                  <a:tcPr marL="6985" marR="6985" marT="698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87499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Když jedu na dovolenou, dám některému ze sousedů klíče od svého bytu, aby mi zalil květiny nebo vybral schránku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37842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Sousedé poměrně často (minimálně jednou měsíčně) dělají nepříjemný hluk v období nočního klidu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84193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Některým sousedům důvěřuji natolik, že mám u nich doma dlouhodobě schované rezervní klíče od mého domu/bytu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53604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našem domě je více sousedů, kteří nás obtěžují </a:t>
                      </a:r>
                      <a:b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(hluk, smrad, bezcitné chování, atd.)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65112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Některé sousedy musíme opakovaně napomínat, aby dodržovali pravidla sousedského soužití a nepomáhá to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77077"/>
                  </a:ext>
                </a:extLst>
              </a:tr>
              <a:tr h="253237">
                <a:tc>
                  <a:txBody>
                    <a:bodyPr/>
                    <a:lstStyle/>
                    <a:p>
                      <a:pPr algn="r" fontAlgn="ctr"/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některého ze sousedů jsem v uplynulém roce volal Policii za nedodržování domovního řádu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049491"/>
                  </a:ext>
                </a:extLst>
              </a:tr>
            </a:tbl>
          </a:graphicData>
        </a:graphic>
      </p:graphicFrame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O4. Které z uvedených výroků jsou ve shodě s vaší aktuální sousedskou zkušeností?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1550"/>
            <a:ext cx="3347070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</a:rPr>
              <a:t>Jakou mají Pražané aktuálně sousedskou zkušenost?</a:t>
            </a:r>
            <a:endParaRPr lang="en-US" sz="1200" b="1" kern="0" noProof="1">
              <a:solidFill>
                <a:srgbClr val="404040"/>
              </a:solidFill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 </a:t>
            </a:r>
            <a:r>
              <a:rPr lang="cs-CZ" sz="1000" b="1" kern="0" noProof="1">
                <a:solidFill>
                  <a:srgbClr val="404040"/>
                </a:solidFill>
              </a:rPr>
              <a:t>(možnost více odpovědí)</a:t>
            </a:r>
            <a:endParaRPr lang="en-US" sz="10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Obyvatelé Prahy mají poměrně podobné sousedské zkušenosti napříč obvody.</a:t>
            </a:r>
            <a:endParaRPr lang="en-US" sz="18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61D4540-6F7E-4099-8CBC-8AEE0ED00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907753"/>
              </p:ext>
            </p:extLst>
          </p:nvPr>
        </p:nvGraphicFramePr>
        <p:xfrm>
          <a:off x="3347864" y="836248"/>
          <a:ext cx="1656184" cy="366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FCACECFF-4933-4A67-9354-18540FF97AF1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12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13" name="Řečová bublina: obdélníkový bublinový popisek 12">
            <a:extLst>
              <a:ext uri="{FF2B5EF4-FFF2-40B4-BE49-F238E27FC236}">
                <a16:creationId xmlns:a16="http://schemas.microsoft.com/office/drawing/2014/main" id="{E67E0D56-0508-4030-AC83-3D332C145331}"/>
              </a:ext>
            </a:extLst>
          </p:cNvPr>
          <p:cNvSpPr/>
          <p:nvPr/>
        </p:nvSpPr>
        <p:spPr>
          <a:xfrm>
            <a:off x="4644008" y="4611948"/>
            <a:ext cx="3497551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2"/>
                </a:solidFill>
                <a:latin typeface="Calibri" pitchFamily="34" charset="0"/>
              </a:rPr>
              <a:t>Největší zájem o to se o něco lépe znát se sousedy mají obyvatelé městské části Prahy 6.</a:t>
            </a:r>
          </a:p>
        </p:txBody>
      </p:sp>
    </p:spTree>
    <p:extLst>
      <p:ext uri="{BB962C8B-B14F-4D97-AF65-F5344CB8AC3E}">
        <p14:creationId xmlns:p14="http://schemas.microsoft.com/office/powerpoint/2010/main" val="546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O5. Pořádáte se sousedy ve vašem domě/vchodě/ulici nějaké společné akce/aktivity?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Společné sousedské akce a aktivity pořádají především lidé z rodinných domů.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440318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Pořádají obyvatelé Prahy se sousedy nějaké společné akce či aktivity?</a:t>
            </a:r>
            <a:endParaRPr lang="en-US" sz="1200" b="1" kern="0" dirty="0">
              <a:solidFill>
                <a:srgbClr val="404040"/>
              </a:solidFill>
              <a:latin typeface="Calibri"/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13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85870" cy="384334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28735"/>
              </p:ext>
            </p:extLst>
          </p:nvPr>
        </p:nvGraphicFramePr>
        <p:xfrm>
          <a:off x="291364" y="1169341"/>
          <a:ext cx="6919528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85488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3BC383C0-EB57-4313-AB2D-2565A99DA836}"/>
              </a:ext>
            </a:extLst>
          </p:cNvPr>
          <p:cNvCxnSpPr>
            <a:cxnSpLocks/>
          </p:cNvCxnSpPr>
          <p:nvPr/>
        </p:nvCxnSpPr>
        <p:spPr>
          <a:xfrm>
            <a:off x="182510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10BE1807-2EBF-41F0-854F-B5FD4440412C}"/>
              </a:ext>
            </a:extLst>
          </p:cNvPr>
          <p:cNvCxnSpPr>
            <a:cxnSpLocks/>
          </p:cNvCxnSpPr>
          <p:nvPr/>
        </p:nvCxnSpPr>
        <p:spPr>
          <a:xfrm>
            <a:off x="424302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ulka 23">
            <a:extLst>
              <a:ext uri="{FF2B5EF4-FFF2-40B4-BE49-F238E27FC236}">
                <a16:creationId xmlns:a16="http://schemas.microsoft.com/office/drawing/2014/main" id="{2ECB08AC-1574-41B9-953C-0E04FA060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25802"/>
              </p:ext>
            </p:extLst>
          </p:nvPr>
        </p:nvGraphicFramePr>
        <p:xfrm>
          <a:off x="365071" y="1243414"/>
          <a:ext cx="6785870" cy="169113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1691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B02FA7C4-2983-4107-B1E7-4C8EB4255E88}"/>
              </a:ext>
            </a:extLst>
          </p:cNvPr>
          <p:cNvSpPr/>
          <p:nvPr/>
        </p:nvSpPr>
        <p:spPr>
          <a:xfrm>
            <a:off x="4211622" y="4443958"/>
            <a:ext cx="3888770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Velmi malý zájem o pořádání společných akcí či aktivit se sousedy mají především mladí lidé do 26 let.</a:t>
            </a:r>
          </a:p>
        </p:txBody>
      </p:sp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F52F5C7D-E663-4858-988D-356C06293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81361"/>
              </p:ext>
            </p:extLst>
          </p:nvPr>
        </p:nvGraphicFramePr>
        <p:xfrm>
          <a:off x="7489620" y="1718573"/>
          <a:ext cx="1402860" cy="200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několikrát do roka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zhruba jednou ročně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Ne, ale měl/a bych zájem o občasnou společnou aktivitu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Ne, vidíme se jen na domovní schůzi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nemám o to zájem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Skupina 27">
            <a:extLst>
              <a:ext uri="{FF2B5EF4-FFF2-40B4-BE49-F238E27FC236}">
                <a16:creationId xmlns:a16="http://schemas.microsoft.com/office/drawing/2014/main" id="{835EB8D7-F8E9-446C-8DAB-E6F9B1B0AFB0}"/>
              </a:ext>
            </a:extLst>
          </p:cNvPr>
          <p:cNvGrpSpPr/>
          <p:nvPr/>
        </p:nvGrpSpPr>
        <p:grpSpPr>
          <a:xfrm>
            <a:off x="7331864" y="1823578"/>
            <a:ext cx="92143" cy="1701140"/>
            <a:chOff x="7346714" y="1653682"/>
            <a:chExt cx="92143" cy="1701140"/>
          </a:xfrm>
        </p:grpSpPr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B859B416-21F4-4A88-9397-EDEE010FC46A}"/>
                </a:ext>
              </a:extLst>
            </p:cNvPr>
            <p:cNvSpPr/>
            <p:nvPr/>
          </p:nvSpPr>
          <p:spPr>
            <a:xfrm>
              <a:off x="7346714" y="1653682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A8B99A50-2C79-40B7-8672-012FFFC62CFB}"/>
                </a:ext>
              </a:extLst>
            </p:cNvPr>
            <p:cNvSpPr/>
            <p:nvPr/>
          </p:nvSpPr>
          <p:spPr>
            <a:xfrm>
              <a:off x="7346714" y="2040686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37740336-4262-488B-BA07-B307E47E2381}"/>
                </a:ext>
              </a:extLst>
            </p:cNvPr>
            <p:cNvSpPr/>
            <p:nvPr/>
          </p:nvSpPr>
          <p:spPr>
            <a:xfrm>
              <a:off x="7348857" y="2454742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7200F07E-7726-4A57-8A92-0070F752861A}"/>
                </a:ext>
              </a:extLst>
            </p:cNvPr>
            <p:cNvSpPr/>
            <p:nvPr/>
          </p:nvSpPr>
          <p:spPr>
            <a:xfrm>
              <a:off x="7346714" y="2886790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C9FF602C-7610-4E26-ACC1-F7C4F324B3EB}"/>
                </a:ext>
              </a:extLst>
            </p:cNvPr>
            <p:cNvSpPr/>
            <p:nvPr/>
          </p:nvSpPr>
          <p:spPr>
            <a:xfrm>
              <a:off x="7346714" y="3264822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35" name="Obdélník 34">
            <a:extLst>
              <a:ext uri="{FF2B5EF4-FFF2-40B4-BE49-F238E27FC236}">
                <a16:creationId xmlns:a16="http://schemas.microsoft.com/office/drawing/2014/main" id="{5FD0D9B5-4060-4CBF-A8C6-7C0BC1F3A4F1}"/>
              </a:ext>
            </a:extLst>
          </p:cNvPr>
          <p:cNvSpPr/>
          <p:nvPr/>
        </p:nvSpPr>
        <p:spPr>
          <a:xfrm>
            <a:off x="7346714" y="1417283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7EC108-6D08-4F33-99F5-125971637EA6}"/>
              </a:ext>
            </a:extLst>
          </p:cNvPr>
          <p:cNvSpPr/>
          <p:nvPr/>
        </p:nvSpPr>
        <p:spPr>
          <a:xfrm>
            <a:off x="7552220" y="1417283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F49E8DA-DFA2-44C8-89CF-C1758CD32CA2}"/>
              </a:ext>
            </a:extLst>
          </p:cNvPr>
          <p:cNvSpPr txBox="1"/>
          <p:nvPr/>
        </p:nvSpPr>
        <p:spPr>
          <a:xfrm>
            <a:off x="7524328" y="1275606"/>
            <a:ext cx="11503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900" b="1" dirty="0">
                <a:solidFill>
                  <a:schemeClr val="accent6"/>
                </a:solidFill>
              </a:rPr>
              <a:t>       Alespoň jednou ročně pořádají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CA5039AB-F547-4A50-BFF4-6B847D937716}"/>
              </a:ext>
            </a:extLst>
          </p:cNvPr>
          <p:cNvSpPr txBox="1"/>
          <p:nvPr/>
        </p:nvSpPr>
        <p:spPr>
          <a:xfrm>
            <a:off x="7368703" y="1349337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5709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O5. Pořádáte se sousedy ve vašem domě/vchodě/ulici nějaké společné akce/aktivity?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Obyvatelé Prahy 1 pořádají společné akce o něco častěji než obyvatelé ostatních částí.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440318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Pořádají obyvatelé Prahy se sousedy nějaké společné akce či aktivity?</a:t>
            </a:r>
            <a:endParaRPr lang="en-US" sz="1200" b="1" kern="0" dirty="0">
              <a:solidFill>
                <a:srgbClr val="404040"/>
              </a:solidFill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14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13850" cy="384334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0294"/>
              </p:ext>
            </p:extLst>
          </p:nvPr>
        </p:nvGraphicFramePr>
        <p:xfrm>
          <a:off x="291364" y="1169341"/>
          <a:ext cx="6872924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97160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ED342D94-CC7E-42D6-917A-643EE03F6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05641"/>
              </p:ext>
            </p:extLst>
          </p:nvPr>
        </p:nvGraphicFramePr>
        <p:xfrm>
          <a:off x="7489620" y="1718573"/>
          <a:ext cx="1402860" cy="200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několikrát do roka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zhruba jednou ročně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Ne, ale měl/a bych zájem o občasnou společnou aktivitu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Ne, vidíme se jen na domovní schůzi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Ne, nemám o to zájem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FE85D45-5100-4D39-92A1-54EC7AA9B43E}"/>
              </a:ext>
            </a:extLst>
          </p:cNvPr>
          <p:cNvGrpSpPr/>
          <p:nvPr/>
        </p:nvGrpSpPr>
        <p:grpSpPr>
          <a:xfrm>
            <a:off x="7331864" y="1823578"/>
            <a:ext cx="92143" cy="1701140"/>
            <a:chOff x="7346714" y="1653682"/>
            <a:chExt cx="92143" cy="1701140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CFA4599-E70E-472F-8C34-8155D29994BD}"/>
                </a:ext>
              </a:extLst>
            </p:cNvPr>
            <p:cNvSpPr/>
            <p:nvPr/>
          </p:nvSpPr>
          <p:spPr>
            <a:xfrm>
              <a:off x="7346714" y="1653682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D3DE9229-BCEA-4DD3-B2C1-1A70B1BD813F}"/>
                </a:ext>
              </a:extLst>
            </p:cNvPr>
            <p:cNvSpPr/>
            <p:nvPr/>
          </p:nvSpPr>
          <p:spPr>
            <a:xfrm>
              <a:off x="7346714" y="2040686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5910B1B8-73E3-4A02-8920-D89CC7343D65}"/>
                </a:ext>
              </a:extLst>
            </p:cNvPr>
            <p:cNvSpPr/>
            <p:nvPr/>
          </p:nvSpPr>
          <p:spPr>
            <a:xfrm>
              <a:off x="7348857" y="2454742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CDBE8399-6C70-4972-A234-CEC210A42D03}"/>
                </a:ext>
              </a:extLst>
            </p:cNvPr>
            <p:cNvSpPr/>
            <p:nvPr/>
          </p:nvSpPr>
          <p:spPr>
            <a:xfrm>
              <a:off x="7346714" y="2886790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FCD8C75B-BF7D-45DB-9BA5-9D60D06F02C7}"/>
                </a:ext>
              </a:extLst>
            </p:cNvPr>
            <p:cNvSpPr/>
            <p:nvPr/>
          </p:nvSpPr>
          <p:spPr>
            <a:xfrm>
              <a:off x="7346714" y="3264822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26" name="Obdélník 25">
            <a:extLst>
              <a:ext uri="{FF2B5EF4-FFF2-40B4-BE49-F238E27FC236}">
                <a16:creationId xmlns:a16="http://schemas.microsoft.com/office/drawing/2014/main" id="{BD950C63-5323-40E9-AC46-B68B45C0D232}"/>
              </a:ext>
            </a:extLst>
          </p:cNvPr>
          <p:cNvSpPr/>
          <p:nvPr/>
        </p:nvSpPr>
        <p:spPr>
          <a:xfrm>
            <a:off x="7346714" y="1417283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4EE5216-8F7A-44E5-9F1A-0D9AB1A2B815}"/>
              </a:ext>
            </a:extLst>
          </p:cNvPr>
          <p:cNvSpPr/>
          <p:nvPr/>
        </p:nvSpPr>
        <p:spPr>
          <a:xfrm>
            <a:off x="7552220" y="1417283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CD23639-12F9-41CE-BA16-0ED0500165AC}"/>
              </a:ext>
            </a:extLst>
          </p:cNvPr>
          <p:cNvSpPr txBox="1"/>
          <p:nvPr/>
        </p:nvSpPr>
        <p:spPr>
          <a:xfrm>
            <a:off x="7524328" y="1275606"/>
            <a:ext cx="11503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900" b="1" dirty="0">
                <a:solidFill>
                  <a:schemeClr val="accent6"/>
                </a:solidFill>
              </a:rPr>
              <a:t>       Alespoň jednou ročně pořádají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0ED4FD5-8775-427A-A399-28D88856B61D}"/>
              </a:ext>
            </a:extLst>
          </p:cNvPr>
          <p:cNvSpPr txBox="1"/>
          <p:nvPr/>
        </p:nvSpPr>
        <p:spPr>
          <a:xfrm>
            <a:off x="7368703" y="1349337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graphicFrame>
        <p:nvGraphicFramePr>
          <p:cNvPr id="31" name="Tabulka 30">
            <a:extLst>
              <a:ext uri="{FF2B5EF4-FFF2-40B4-BE49-F238E27FC236}">
                <a16:creationId xmlns:a16="http://schemas.microsoft.com/office/drawing/2014/main" id="{34F9C8D5-8322-46BA-8DAD-D5278EABD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07100"/>
              </p:ext>
            </p:extLst>
          </p:nvPr>
        </p:nvGraphicFramePr>
        <p:xfrm>
          <a:off x="356859" y="1178240"/>
          <a:ext cx="6713850" cy="240748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240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32" name="Řečová bublina: obdélníkový bublinový popisek 31">
            <a:extLst>
              <a:ext uri="{FF2B5EF4-FFF2-40B4-BE49-F238E27FC236}">
                <a16:creationId xmlns:a16="http://schemas.microsoft.com/office/drawing/2014/main" id="{45586A90-8761-452F-9AB7-AEF082F39460}"/>
              </a:ext>
            </a:extLst>
          </p:cNvPr>
          <p:cNvSpPr/>
          <p:nvPr/>
        </p:nvSpPr>
        <p:spPr>
          <a:xfrm>
            <a:off x="4103783" y="4371950"/>
            <a:ext cx="4140625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Nejvíce pořádají se sousedy nějaké společné akce či aktivity sezdaní partneři či nesezdané páry žijící v jedné domácnosti. </a:t>
            </a:r>
          </a:p>
        </p:txBody>
      </p:sp>
    </p:spTree>
    <p:extLst>
      <p:ext uri="{BB962C8B-B14F-4D97-AF65-F5344CB8AC3E}">
        <p14:creationId xmlns:p14="http://schemas.microsoft.com/office/powerpoint/2010/main" val="298171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O6. Zúčastnil/a jste se nějakých aktivit ve vaší čtvrti za posledních 12 měsíců?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39 % obyvatel Prahy se za posledních 12 měsíců zúčastnilo nějaké aktivity v jejich čtvrti.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805803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Zúčastnili se Pražené nějaké aktivity v jejich čtvrti za posledních 12 měsíců?</a:t>
            </a:r>
            <a:endParaRPr lang="en-US" sz="1200" b="1" kern="0" dirty="0">
              <a:solidFill>
                <a:srgbClr val="404040"/>
              </a:solidFill>
              <a:latin typeface="Calibri"/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15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85870" cy="384334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13408"/>
              </p:ext>
            </p:extLst>
          </p:nvPr>
        </p:nvGraphicFramePr>
        <p:xfrm>
          <a:off x="291364" y="1169341"/>
          <a:ext cx="6919528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85488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3BC383C0-EB57-4313-AB2D-2565A99DA836}"/>
              </a:ext>
            </a:extLst>
          </p:cNvPr>
          <p:cNvCxnSpPr>
            <a:cxnSpLocks/>
          </p:cNvCxnSpPr>
          <p:nvPr/>
        </p:nvCxnSpPr>
        <p:spPr>
          <a:xfrm>
            <a:off x="182510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10BE1807-2EBF-41F0-854F-B5FD4440412C}"/>
              </a:ext>
            </a:extLst>
          </p:cNvPr>
          <p:cNvCxnSpPr>
            <a:cxnSpLocks/>
          </p:cNvCxnSpPr>
          <p:nvPr/>
        </p:nvCxnSpPr>
        <p:spPr>
          <a:xfrm>
            <a:off x="424302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ulka 33">
            <a:extLst>
              <a:ext uri="{FF2B5EF4-FFF2-40B4-BE49-F238E27FC236}">
                <a16:creationId xmlns:a16="http://schemas.microsoft.com/office/drawing/2014/main" id="{8D8EFC1E-CB22-4B2E-95F0-EE62A635A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16089"/>
              </p:ext>
            </p:extLst>
          </p:nvPr>
        </p:nvGraphicFramePr>
        <p:xfrm>
          <a:off x="7489620" y="1563638"/>
          <a:ext cx="1402860" cy="187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140">
                <a:tc>
                  <a:txBody>
                    <a:bodyPr/>
                    <a:lstStyle/>
                    <a:p>
                      <a:pPr algn="l"/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vícekrát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jednou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Ne, ale měl/a bych zájem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Ne, nemám o to zájem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</a:tbl>
          </a:graphicData>
        </a:graphic>
      </p:graphicFrame>
      <p:grpSp>
        <p:nvGrpSpPr>
          <p:cNvPr id="35" name="Skupina 34">
            <a:extLst>
              <a:ext uri="{FF2B5EF4-FFF2-40B4-BE49-F238E27FC236}">
                <a16:creationId xmlns:a16="http://schemas.microsoft.com/office/drawing/2014/main" id="{9FA88DC4-FDE6-4DE1-933A-CC240454813B}"/>
              </a:ext>
            </a:extLst>
          </p:cNvPr>
          <p:cNvGrpSpPr/>
          <p:nvPr/>
        </p:nvGrpSpPr>
        <p:grpSpPr>
          <a:xfrm>
            <a:off x="7384629" y="1832555"/>
            <a:ext cx="90000" cy="1499273"/>
            <a:chOff x="7346714" y="1616053"/>
            <a:chExt cx="90000" cy="1499273"/>
          </a:xfrm>
        </p:grpSpPr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C7AC6243-EF4A-4F30-9282-1107D7D6E881}"/>
                </a:ext>
              </a:extLst>
            </p:cNvPr>
            <p:cNvSpPr/>
            <p:nvPr/>
          </p:nvSpPr>
          <p:spPr>
            <a:xfrm>
              <a:off x="7346714" y="1616053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C71D6E4E-2199-48B8-959E-5B4EA535F568}"/>
                </a:ext>
              </a:extLst>
            </p:cNvPr>
            <p:cNvSpPr/>
            <p:nvPr/>
          </p:nvSpPr>
          <p:spPr>
            <a:xfrm>
              <a:off x="7346714" y="2161078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9EE1F3A-227D-4A77-B560-2B065A9CCCE7}"/>
                </a:ext>
              </a:extLst>
            </p:cNvPr>
            <p:cNvSpPr/>
            <p:nvPr/>
          </p:nvSpPr>
          <p:spPr>
            <a:xfrm>
              <a:off x="7346714" y="2611103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C2835328-F643-423B-88CE-A66835B993A2}"/>
                </a:ext>
              </a:extLst>
            </p:cNvPr>
            <p:cNvSpPr/>
            <p:nvPr/>
          </p:nvSpPr>
          <p:spPr>
            <a:xfrm>
              <a:off x="7346714" y="3025326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20" name="Obdélník 19">
            <a:extLst>
              <a:ext uri="{FF2B5EF4-FFF2-40B4-BE49-F238E27FC236}">
                <a16:creationId xmlns:a16="http://schemas.microsoft.com/office/drawing/2014/main" id="{D924D4F3-06F0-42B6-B5A2-B0BACAB6392E}"/>
              </a:ext>
            </a:extLst>
          </p:cNvPr>
          <p:cNvSpPr/>
          <p:nvPr/>
        </p:nvSpPr>
        <p:spPr>
          <a:xfrm>
            <a:off x="7346714" y="1479999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264E239-EF75-438E-AFC9-0926CCE2721F}"/>
              </a:ext>
            </a:extLst>
          </p:cNvPr>
          <p:cNvSpPr/>
          <p:nvPr/>
        </p:nvSpPr>
        <p:spPr>
          <a:xfrm>
            <a:off x="7552220" y="1479999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C082196-E96C-41B4-9109-8579EE00C526}"/>
              </a:ext>
            </a:extLst>
          </p:cNvPr>
          <p:cNvSpPr txBox="1"/>
          <p:nvPr/>
        </p:nvSpPr>
        <p:spPr>
          <a:xfrm>
            <a:off x="7524328" y="1338322"/>
            <a:ext cx="11503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900" b="1" dirty="0">
                <a:solidFill>
                  <a:schemeClr val="accent6"/>
                </a:solidFill>
              </a:rPr>
              <a:t>       Alespoň jednou se zúčastnili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19C2280-ECF6-4A81-92EC-C54BCEBB53C8}"/>
              </a:ext>
            </a:extLst>
          </p:cNvPr>
          <p:cNvSpPr txBox="1"/>
          <p:nvPr/>
        </p:nvSpPr>
        <p:spPr>
          <a:xfrm>
            <a:off x="7368703" y="1412053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EB737A40-6DCB-4124-8BD3-298ED341F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519684"/>
              </p:ext>
            </p:extLst>
          </p:nvPr>
        </p:nvGraphicFramePr>
        <p:xfrm>
          <a:off x="365071" y="1243414"/>
          <a:ext cx="6785870" cy="169113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1691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47" name="Řečová bublina: obdélníkový bublinový popisek 46">
            <a:extLst>
              <a:ext uri="{FF2B5EF4-FFF2-40B4-BE49-F238E27FC236}">
                <a16:creationId xmlns:a16="http://schemas.microsoft.com/office/drawing/2014/main" id="{985F374F-7E78-4BA7-A678-554801747E69}"/>
              </a:ext>
            </a:extLst>
          </p:cNvPr>
          <p:cNvSpPr/>
          <p:nvPr/>
        </p:nvSpPr>
        <p:spPr>
          <a:xfrm>
            <a:off x="3877324" y="4371950"/>
            <a:ext cx="3358972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Sousedských akcí se za posledních 12 měsíců nejvíce zúčastňovali lidé ve věku od 36 do 44 let.</a:t>
            </a:r>
          </a:p>
        </p:txBody>
      </p:sp>
    </p:spTree>
    <p:extLst>
      <p:ext uri="{BB962C8B-B14F-4D97-AF65-F5344CB8AC3E}">
        <p14:creationId xmlns:p14="http://schemas.microsoft.com/office/powerpoint/2010/main" val="149456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O6. Zúčastnil/a jste se nějakých aktivit ve vaší čtvrti za posledních 12 měsíců?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Sousedských akcí se častěji účastnili obyvatelé Prahy 6.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805803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Zúčastnili se Pražené nějaké aktivity v jejich čtvrti za posledních 12 měsíců?</a:t>
            </a:r>
            <a:endParaRPr lang="en-US" sz="1200" b="1" kern="0" dirty="0">
              <a:solidFill>
                <a:srgbClr val="404040"/>
              </a:solidFill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16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13850" cy="384334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89867"/>
              </p:ext>
            </p:extLst>
          </p:nvPr>
        </p:nvGraphicFramePr>
        <p:xfrm>
          <a:off x="291364" y="1169341"/>
          <a:ext cx="6872924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97160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ED342D94-CC7E-42D6-917A-643EE03F6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18326"/>
              </p:ext>
            </p:extLst>
          </p:nvPr>
        </p:nvGraphicFramePr>
        <p:xfrm>
          <a:off x="7489620" y="1563638"/>
          <a:ext cx="1402860" cy="187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140">
                <a:tc>
                  <a:txBody>
                    <a:bodyPr/>
                    <a:lstStyle/>
                    <a:p>
                      <a:pPr algn="l"/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vícekrát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Ano, jednou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Ne, ale měl/a bych zájem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Ne, nemám o to zájem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</a:tbl>
          </a:graphicData>
        </a:graphic>
      </p:graphicFrame>
      <p:grpSp>
        <p:nvGrpSpPr>
          <p:cNvPr id="19" name="Skupina 18">
            <a:extLst>
              <a:ext uri="{FF2B5EF4-FFF2-40B4-BE49-F238E27FC236}">
                <a16:creationId xmlns:a16="http://schemas.microsoft.com/office/drawing/2014/main" id="{BFE85D45-5100-4D39-92A1-54EC7AA9B43E}"/>
              </a:ext>
            </a:extLst>
          </p:cNvPr>
          <p:cNvGrpSpPr/>
          <p:nvPr/>
        </p:nvGrpSpPr>
        <p:grpSpPr>
          <a:xfrm>
            <a:off x="7384629" y="1832555"/>
            <a:ext cx="90000" cy="1499273"/>
            <a:chOff x="7346714" y="1616053"/>
            <a:chExt cx="90000" cy="1499273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CFA4599-E70E-472F-8C34-8155D29994BD}"/>
                </a:ext>
              </a:extLst>
            </p:cNvPr>
            <p:cNvSpPr/>
            <p:nvPr/>
          </p:nvSpPr>
          <p:spPr>
            <a:xfrm>
              <a:off x="7346714" y="1616053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D3DE9229-BCEA-4DD3-B2C1-1A70B1BD813F}"/>
                </a:ext>
              </a:extLst>
            </p:cNvPr>
            <p:cNvSpPr/>
            <p:nvPr/>
          </p:nvSpPr>
          <p:spPr>
            <a:xfrm>
              <a:off x="7346714" y="2161078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CDBE8399-6C70-4972-A234-CEC210A42D03}"/>
                </a:ext>
              </a:extLst>
            </p:cNvPr>
            <p:cNvSpPr/>
            <p:nvPr/>
          </p:nvSpPr>
          <p:spPr>
            <a:xfrm>
              <a:off x="7346714" y="2611103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FCD8C75B-BF7D-45DB-9BA5-9D60D06F02C7}"/>
                </a:ext>
              </a:extLst>
            </p:cNvPr>
            <p:cNvSpPr/>
            <p:nvPr/>
          </p:nvSpPr>
          <p:spPr>
            <a:xfrm>
              <a:off x="7346714" y="3025326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7CFBA95C-5B8C-43FF-85AD-7AA1264B63E7}"/>
              </a:ext>
            </a:extLst>
          </p:cNvPr>
          <p:cNvSpPr/>
          <p:nvPr/>
        </p:nvSpPr>
        <p:spPr>
          <a:xfrm>
            <a:off x="7346714" y="1479999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A67000D7-BAC8-44A8-AAF4-4AB8535B73A6}"/>
              </a:ext>
            </a:extLst>
          </p:cNvPr>
          <p:cNvSpPr/>
          <p:nvPr/>
        </p:nvSpPr>
        <p:spPr>
          <a:xfrm>
            <a:off x="7552220" y="1479999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F37AAD9-052D-4D0B-A0F3-E55B3924A33F}"/>
              </a:ext>
            </a:extLst>
          </p:cNvPr>
          <p:cNvSpPr txBox="1"/>
          <p:nvPr/>
        </p:nvSpPr>
        <p:spPr>
          <a:xfrm>
            <a:off x="7524328" y="1338322"/>
            <a:ext cx="115035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900" b="1" dirty="0">
                <a:solidFill>
                  <a:schemeClr val="accent6"/>
                </a:solidFill>
              </a:rPr>
              <a:t>       Alespoň jednou se zúčastnili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F1909B5-E869-4500-BF09-C3780417555F}"/>
              </a:ext>
            </a:extLst>
          </p:cNvPr>
          <p:cNvSpPr txBox="1"/>
          <p:nvPr/>
        </p:nvSpPr>
        <p:spPr>
          <a:xfrm>
            <a:off x="7368703" y="1412053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E026EBC7-638A-4C0D-BB62-A63CA89A4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43470"/>
              </p:ext>
            </p:extLst>
          </p:nvPr>
        </p:nvGraphicFramePr>
        <p:xfrm>
          <a:off x="356859" y="1178240"/>
          <a:ext cx="6713850" cy="240748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240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33" name="Řečová bublina: obdélníkový bublinový popisek 32">
            <a:extLst>
              <a:ext uri="{FF2B5EF4-FFF2-40B4-BE49-F238E27FC236}">
                <a16:creationId xmlns:a16="http://schemas.microsoft.com/office/drawing/2014/main" id="{DC7447C1-9941-4BE5-AC1C-0375F17D1D1C}"/>
              </a:ext>
            </a:extLst>
          </p:cNvPr>
          <p:cNvSpPr/>
          <p:nvPr/>
        </p:nvSpPr>
        <p:spPr>
          <a:xfrm>
            <a:off x="3877324" y="4323916"/>
            <a:ext cx="3358972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Lidé z větších domácností se častěji účastní různých sousedských akcí.</a:t>
            </a:r>
          </a:p>
        </p:txBody>
      </p:sp>
    </p:spTree>
    <p:extLst>
      <p:ext uri="{BB962C8B-B14F-4D97-AF65-F5344CB8AC3E}">
        <p14:creationId xmlns:p14="http://schemas.microsoft.com/office/powerpoint/2010/main" val="35310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O7. Pokud by se ve vašem domě/vchodě/na ulici (</a:t>
            </a:r>
            <a:r>
              <a:rPr lang="cs-CZ" sz="825" dirty="0" err="1">
                <a:solidFill>
                  <a:srgbClr val="FFFFFF">
                    <a:lumMod val="50000"/>
                  </a:srgbClr>
                </a:solidFill>
              </a:rPr>
              <a:t>přip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. rodinných domů) konala nějaká sousedská akce, jak byste se k tomu zachoval/a?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Více než polovina lidí by ráda na sousedskou akci dorazila, nicméně většina z nich pouze pokud by jim to umožnily časové podmínky.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6407203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Jak by se obyvatelé Prahy zachovali pokud by se v jejich domě či ulici konala nějaká sousedská akce?</a:t>
            </a:r>
            <a:endParaRPr lang="en-US" sz="1200" b="1" kern="0" dirty="0">
              <a:solidFill>
                <a:srgbClr val="404040"/>
              </a:solidFill>
              <a:latin typeface="Calibri"/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17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3" name="Tabulka 42">
            <a:extLst>
              <a:ext uri="{FF2B5EF4-FFF2-40B4-BE49-F238E27FC236}">
                <a16:creationId xmlns:a16="http://schemas.microsoft.com/office/drawing/2014/main" id="{25F02AB7-2188-4B7C-BDC9-96CF4C2A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39044"/>
              </p:ext>
            </p:extLst>
          </p:nvPr>
        </p:nvGraphicFramePr>
        <p:xfrm>
          <a:off x="7489620" y="1359574"/>
          <a:ext cx="1402860" cy="279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182">
                <a:tc>
                  <a:txBody>
                    <a:bodyPr/>
                    <a:lstStyle/>
                    <a:p>
                      <a:pPr algn="l"/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Aktivně bych to podpořil, pomohl bych s organizací, chystáním občerstvení apod.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90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Rád bych dorazil, pokud by mi to časové možnosti dovolily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Je mi to jedno. Ale pokud bych mohl, přišel bych se podívat.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90">
                <a:tc>
                  <a:txBody>
                    <a:bodyPr/>
                    <a:lstStyle/>
                    <a:p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Spíše bych nedorazil, nemám si se sousedy co říct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97800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Neměl bych zájem se zúčastnit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85870" cy="384334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0457"/>
              </p:ext>
            </p:extLst>
          </p:nvPr>
        </p:nvGraphicFramePr>
        <p:xfrm>
          <a:off x="291364" y="1169341"/>
          <a:ext cx="6919528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88CED87E-F171-490C-BF86-0261F576940E}"/>
              </a:ext>
            </a:extLst>
          </p:cNvPr>
          <p:cNvGrpSpPr/>
          <p:nvPr/>
        </p:nvGrpSpPr>
        <p:grpSpPr>
          <a:xfrm>
            <a:off x="7346714" y="1635646"/>
            <a:ext cx="92143" cy="2304256"/>
            <a:chOff x="7346714" y="1635646"/>
            <a:chExt cx="92143" cy="2304256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92539FE-4DC7-4270-8895-2AD2A81048AB}"/>
                </a:ext>
              </a:extLst>
            </p:cNvPr>
            <p:cNvSpPr/>
            <p:nvPr/>
          </p:nvSpPr>
          <p:spPr>
            <a:xfrm>
              <a:off x="7346714" y="1635646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6A64EBE3-2044-4E29-AB43-25A042BBC214}"/>
                </a:ext>
              </a:extLst>
            </p:cNvPr>
            <p:cNvSpPr/>
            <p:nvPr/>
          </p:nvSpPr>
          <p:spPr>
            <a:xfrm>
              <a:off x="7346714" y="2247690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F9F38FC6-DB9E-4E68-B842-DAC0DDD1E571}"/>
                </a:ext>
              </a:extLst>
            </p:cNvPr>
            <p:cNvSpPr/>
            <p:nvPr/>
          </p:nvSpPr>
          <p:spPr>
            <a:xfrm>
              <a:off x="7348857" y="2769738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8F77E35-4018-4B09-B596-44B36E2AAC69}"/>
                </a:ext>
              </a:extLst>
            </p:cNvPr>
            <p:cNvSpPr/>
            <p:nvPr/>
          </p:nvSpPr>
          <p:spPr>
            <a:xfrm>
              <a:off x="7346714" y="3345846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FAFCF5F-8773-40E3-B228-6238B236855B}"/>
                </a:ext>
              </a:extLst>
            </p:cNvPr>
            <p:cNvSpPr/>
            <p:nvPr/>
          </p:nvSpPr>
          <p:spPr>
            <a:xfrm>
              <a:off x="7346714" y="3849902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85488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3BC383C0-EB57-4313-AB2D-2565A99DA836}"/>
              </a:ext>
            </a:extLst>
          </p:cNvPr>
          <p:cNvCxnSpPr>
            <a:cxnSpLocks/>
          </p:cNvCxnSpPr>
          <p:nvPr/>
        </p:nvCxnSpPr>
        <p:spPr>
          <a:xfrm>
            <a:off x="182510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10BE1807-2EBF-41F0-854F-B5FD4440412C}"/>
              </a:ext>
            </a:extLst>
          </p:cNvPr>
          <p:cNvCxnSpPr>
            <a:cxnSpLocks/>
          </p:cNvCxnSpPr>
          <p:nvPr/>
        </p:nvCxnSpPr>
        <p:spPr>
          <a:xfrm>
            <a:off x="424302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Řečová bublina: obdélníkový bublinový popisek 19">
            <a:extLst>
              <a:ext uri="{FF2B5EF4-FFF2-40B4-BE49-F238E27FC236}">
                <a16:creationId xmlns:a16="http://schemas.microsoft.com/office/drawing/2014/main" id="{387FA7FB-88A3-42D8-AC30-33EE0FB43D1F}"/>
              </a:ext>
            </a:extLst>
          </p:cNvPr>
          <p:cNvSpPr/>
          <p:nvPr/>
        </p:nvSpPr>
        <p:spPr>
          <a:xfrm>
            <a:off x="4243023" y="4239921"/>
            <a:ext cx="4361419" cy="348053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Ženy by v případě konání sousedské akce dorazily radši než muži a zároveň by ji také o něco více aktivně podpořily a pomohly například s občerstvením.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8AED735-9845-4041-A992-14D4A01B1814}"/>
              </a:ext>
            </a:extLst>
          </p:cNvPr>
          <p:cNvSpPr/>
          <p:nvPr/>
        </p:nvSpPr>
        <p:spPr>
          <a:xfrm>
            <a:off x="7346714" y="1129251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A225392-8D74-4B7C-84E7-12F0FF35360F}"/>
              </a:ext>
            </a:extLst>
          </p:cNvPr>
          <p:cNvSpPr/>
          <p:nvPr/>
        </p:nvSpPr>
        <p:spPr>
          <a:xfrm>
            <a:off x="7552220" y="1129251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3E60915-EDB1-4503-847F-EBC54C6EAAC7}"/>
              </a:ext>
            </a:extLst>
          </p:cNvPr>
          <p:cNvSpPr txBox="1"/>
          <p:nvPr/>
        </p:nvSpPr>
        <p:spPr>
          <a:xfrm>
            <a:off x="7524328" y="1059582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900" b="1" dirty="0">
                <a:solidFill>
                  <a:schemeClr val="accent6"/>
                </a:solidFill>
              </a:rPr>
              <a:t>Zúčastnili by se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6E98B33-8AB2-4DCE-98F6-F3CAA8EFCF12}"/>
              </a:ext>
            </a:extLst>
          </p:cNvPr>
          <p:cNvSpPr txBox="1"/>
          <p:nvPr/>
        </p:nvSpPr>
        <p:spPr>
          <a:xfrm>
            <a:off x="7368703" y="1061305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CB165260-88B3-416B-A6C7-119C2AE19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38499"/>
              </p:ext>
            </p:extLst>
          </p:nvPr>
        </p:nvGraphicFramePr>
        <p:xfrm>
          <a:off x="365071" y="1243414"/>
          <a:ext cx="6785870" cy="169113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1691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1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O7. Pokud by se ve vašem domě/vchodě/na ulici (</a:t>
            </a:r>
            <a:r>
              <a:rPr lang="cs-CZ" sz="825" dirty="0" err="1">
                <a:solidFill>
                  <a:srgbClr val="FFFFFF">
                    <a:lumMod val="50000"/>
                  </a:srgbClr>
                </a:solidFill>
              </a:rPr>
              <a:t>přip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. rodinných domů) konala nějaká sousedská akce, jak byste se k tomu zachoval/a?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Nejvyšší zájem o sousedské akce se objevuje na Praze 6.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6407203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Jak by se obyvatelé Prahy zachovali pokud by se v jejich domě či ulici konala nějaká sousedská akce?</a:t>
            </a:r>
            <a:endParaRPr lang="en-US" sz="1200" b="1" kern="0" dirty="0">
              <a:solidFill>
                <a:srgbClr val="404040"/>
              </a:solidFill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18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13850" cy="384334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02305"/>
              </p:ext>
            </p:extLst>
          </p:nvPr>
        </p:nvGraphicFramePr>
        <p:xfrm>
          <a:off x="291364" y="1169341"/>
          <a:ext cx="6872924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97160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ulka 42">
            <a:extLst>
              <a:ext uri="{FF2B5EF4-FFF2-40B4-BE49-F238E27FC236}">
                <a16:creationId xmlns:a16="http://schemas.microsoft.com/office/drawing/2014/main" id="{114855D6-5559-42F2-8CE5-AE27E61F5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0504"/>
              </p:ext>
            </p:extLst>
          </p:nvPr>
        </p:nvGraphicFramePr>
        <p:xfrm>
          <a:off x="7489620" y="1359574"/>
          <a:ext cx="1402860" cy="279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182">
                <a:tc>
                  <a:txBody>
                    <a:bodyPr/>
                    <a:lstStyle/>
                    <a:p>
                      <a:pPr algn="l"/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Aktivně bych to podpořil, pomohl bych s organizací, chystáním občerstvení apod.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90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Rád bych dorazil, pokud by mi to časové možnosti dovolily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Je mi to jedno. Ale pokud bych mohl, přišel bych se podívat.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90">
                <a:tc>
                  <a:txBody>
                    <a:bodyPr/>
                    <a:lstStyle/>
                    <a:p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Spíše bych nedorazil, nemám si se sousedy co říct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97800">
                <a:tc>
                  <a:txBody>
                    <a:bodyPr/>
                    <a:lstStyle/>
                    <a:p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Neměl bych zájem se zúčastnit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4" name="Skupina 43">
            <a:extLst>
              <a:ext uri="{FF2B5EF4-FFF2-40B4-BE49-F238E27FC236}">
                <a16:creationId xmlns:a16="http://schemas.microsoft.com/office/drawing/2014/main" id="{F4C4A204-88DF-4B52-BC86-43A283BB79BE}"/>
              </a:ext>
            </a:extLst>
          </p:cNvPr>
          <p:cNvGrpSpPr/>
          <p:nvPr/>
        </p:nvGrpSpPr>
        <p:grpSpPr>
          <a:xfrm>
            <a:off x="7346714" y="1635646"/>
            <a:ext cx="92143" cy="2304256"/>
            <a:chOff x="7346714" y="1635646"/>
            <a:chExt cx="92143" cy="2304256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F5619DAA-BC38-489B-9142-7AF741120C0D}"/>
                </a:ext>
              </a:extLst>
            </p:cNvPr>
            <p:cNvSpPr/>
            <p:nvPr/>
          </p:nvSpPr>
          <p:spPr>
            <a:xfrm>
              <a:off x="7346714" y="1635646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1CBBFDEA-C80C-49EA-9F17-1AC4D3BBAC3A}"/>
                </a:ext>
              </a:extLst>
            </p:cNvPr>
            <p:cNvSpPr/>
            <p:nvPr/>
          </p:nvSpPr>
          <p:spPr>
            <a:xfrm>
              <a:off x="7346714" y="2247690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88530087-FF6A-4371-905A-C4C8AD08A0A1}"/>
                </a:ext>
              </a:extLst>
            </p:cNvPr>
            <p:cNvSpPr/>
            <p:nvPr/>
          </p:nvSpPr>
          <p:spPr>
            <a:xfrm>
              <a:off x="7348857" y="2769738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77E7C0A0-A8F4-4725-916C-AAF8B1B14D4F}"/>
                </a:ext>
              </a:extLst>
            </p:cNvPr>
            <p:cNvSpPr/>
            <p:nvPr/>
          </p:nvSpPr>
          <p:spPr>
            <a:xfrm>
              <a:off x="7346714" y="3345846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A7590B04-CC13-4BE4-8E95-530DE7C0E41B}"/>
                </a:ext>
              </a:extLst>
            </p:cNvPr>
            <p:cNvSpPr/>
            <p:nvPr/>
          </p:nvSpPr>
          <p:spPr>
            <a:xfrm>
              <a:off x="7346714" y="3849902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sp>
        <p:nvSpPr>
          <p:cNvPr id="19" name="Obdélník 18">
            <a:extLst>
              <a:ext uri="{FF2B5EF4-FFF2-40B4-BE49-F238E27FC236}">
                <a16:creationId xmlns:a16="http://schemas.microsoft.com/office/drawing/2014/main" id="{F005738B-06DB-4CF9-AE65-153C52178E2F}"/>
              </a:ext>
            </a:extLst>
          </p:cNvPr>
          <p:cNvSpPr/>
          <p:nvPr/>
        </p:nvSpPr>
        <p:spPr>
          <a:xfrm>
            <a:off x="7346714" y="1129251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3CFF633A-3F0E-47CE-B054-5AD4F7B718B4}"/>
              </a:ext>
            </a:extLst>
          </p:cNvPr>
          <p:cNvSpPr/>
          <p:nvPr/>
        </p:nvSpPr>
        <p:spPr>
          <a:xfrm>
            <a:off x="7552220" y="1129251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17A263E-3D9B-49A5-89C2-253464DB1CB7}"/>
              </a:ext>
            </a:extLst>
          </p:cNvPr>
          <p:cNvSpPr txBox="1"/>
          <p:nvPr/>
        </p:nvSpPr>
        <p:spPr>
          <a:xfrm>
            <a:off x="7524328" y="1059582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900" b="1" dirty="0">
                <a:solidFill>
                  <a:schemeClr val="accent6"/>
                </a:solidFill>
              </a:rPr>
              <a:t>Zúčastnili by se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F793954-472A-4EC5-B473-B0E090F237FA}"/>
              </a:ext>
            </a:extLst>
          </p:cNvPr>
          <p:cNvSpPr txBox="1"/>
          <p:nvPr/>
        </p:nvSpPr>
        <p:spPr>
          <a:xfrm>
            <a:off x="7368703" y="1061305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0CB84BDD-BB95-43A7-85C3-E320B521C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30749"/>
              </p:ext>
            </p:extLst>
          </p:nvPr>
        </p:nvGraphicFramePr>
        <p:xfrm>
          <a:off x="356859" y="1178240"/>
          <a:ext cx="6713850" cy="240748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240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24" name="Řečová bublina: obdélníkový bublinový popisek 23">
            <a:extLst>
              <a:ext uri="{FF2B5EF4-FFF2-40B4-BE49-F238E27FC236}">
                <a16:creationId xmlns:a16="http://schemas.microsoft.com/office/drawing/2014/main" id="{6C61B359-B379-4458-8202-BD73AF768208}"/>
              </a:ext>
            </a:extLst>
          </p:cNvPr>
          <p:cNvSpPr/>
          <p:nvPr/>
        </p:nvSpPr>
        <p:spPr>
          <a:xfrm>
            <a:off x="4243023" y="4239921"/>
            <a:ext cx="3929377" cy="348053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Největší zájem zúčastnit se nějaké sousedské akce v jejich domě či </a:t>
            </a:r>
            <a:br>
              <a:rPr lang="cs-CZ" sz="10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v jejich ulici by měli lidé s vysokoškolským vzděláním.</a:t>
            </a:r>
          </a:p>
        </p:txBody>
      </p:sp>
    </p:spTree>
    <p:extLst>
      <p:ext uri="{BB962C8B-B14F-4D97-AF65-F5344CB8AC3E}">
        <p14:creationId xmlns:p14="http://schemas.microsoft.com/office/powerpoint/2010/main" val="211771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1D530F5-A446-420B-897B-03D796E0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00124"/>
              </p:ext>
            </p:extLst>
          </p:nvPr>
        </p:nvGraphicFramePr>
        <p:xfrm>
          <a:off x="333092" y="771550"/>
          <a:ext cx="8370325" cy="3392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6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4270086775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3065219396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1353737143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1102788443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1959933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81392690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3260019399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034928333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3262554127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955085874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112829403"/>
                    </a:ext>
                  </a:extLst>
                </a:gridCol>
              </a:tblGrid>
              <a:tr h="857806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216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21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21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108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10800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Sousedská večeře / grilování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Společná brigáda na zlepšení prostoru v lokalitě, kde žijeme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Sousedský jarmark / bazar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Letní kino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420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Víkendová sousedská snídaně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5449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Společná přednáška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9996"/>
                  </a:ext>
                </a:extLst>
              </a:tr>
            </a:tbl>
          </a:graphicData>
        </a:graphic>
      </p:graphicFrame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O8. Jaký typ sousedské akce by pro Vás byl nejatraktivnější? 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2517"/>
            <a:ext cx="3895297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Jaký typ sousedské akce by byl pro Pražany nejatraktivnější?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endParaRPr lang="en-US" sz="11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Sousedské večeře nebo společné grilování je pro Pražany nejpřitažlivější typ sousedské akce. Nejatraktivnější to je zejména pro lidi ze středně velkých domů.</a:t>
            </a:r>
            <a:endParaRPr lang="en-US" sz="18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61D4540-6F7E-4099-8CBC-8AEE0ED00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166730"/>
              </p:ext>
            </p:extLst>
          </p:nvPr>
        </p:nvGraphicFramePr>
        <p:xfrm>
          <a:off x="2339752" y="1339465"/>
          <a:ext cx="1296144" cy="280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A35CB415-7FAD-4C5E-A952-FC72850D309E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19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BD1A96C4-B0E9-4801-8817-63FEA1C3EBEA}"/>
              </a:ext>
            </a:extLst>
          </p:cNvPr>
          <p:cNvSpPr/>
          <p:nvPr/>
        </p:nvSpPr>
        <p:spPr>
          <a:xfrm>
            <a:off x="3851920" y="4455945"/>
            <a:ext cx="4464495" cy="348053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Sousedská akce ve formě letního kina je nejatraktivnější pro mladé lidi do 26 let, naopak zájem o sousedskou brigádu roste napříč s přibývajícím věkem.</a:t>
            </a:r>
          </a:p>
        </p:txBody>
      </p:sp>
    </p:spTree>
    <p:extLst>
      <p:ext uri="{BB962C8B-B14F-4D97-AF65-F5344CB8AC3E}">
        <p14:creationId xmlns:p14="http://schemas.microsoft.com/office/powerpoint/2010/main" val="20401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4"/>
          <p:cNvSpPr txBox="1">
            <a:spLocks/>
          </p:cNvSpPr>
          <p:nvPr/>
        </p:nvSpPr>
        <p:spPr>
          <a:xfrm>
            <a:off x="356074" y="6356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>
                <a:solidFill>
                  <a:schemeClr val="bg1"/>
                </a:solidFill>
              </a:rPr>
              <a:t>Metodika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30275"/>
              </p:ext>
            </p:extLst>
          </p:nvPr>
        </p:nvGraphicFramePr>
        <p:xfrm>
          <a:off x="1554143" y="521618"/>
          <a:ext cx="6505433" cy="4248472"/>
        </p:xfrm>
        <a:graphic>
          <a:graphicData uri="http://schemas.openxmlformats.org/drawingml/2006/table">
            <a:tbl>
              <a:tblPr firstRow="1" bandRow="1"/>
              <a:tblGrid>
                <a:gridCol w="1247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1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Metoda</a:t>
                      </a:r>
                      <a:br>
                        <a:rPr lang="cs-CZ" sz="1700" b="1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</a:br>
                      <a:r>
                        <a:rPr lang="cs-CZ" sz="1700" b="1" kern="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výzkumu</a:t>
                      </a:r>
                      <a:endParaRPr lang="en-GB" sz="1700" b="1" kern="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CASI (online dotazování v rámci Ipsos panelu Populace.cz)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1" kern="0" dirty="0"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</a:rPr>
                        <a:t>Cílová</a:t>
                      </a:r>
                      <a:br>
                        <a:rPr lang="cs-CZ" sz="1700" b="1" kern="0" dirty="0"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</a:rPr>
                      </a:br>
                      <a:r>
                        <a:rPr lang="cs-CZ" sz="1700" b="1" kern="0" dirty="0">
                          <a:solidFill>
                            <a:schemeClr val="accent6">
                              <a:lumMod val="25000"/>
                              <a:lumOff val="75000"/>
                            </a:schemeClr>
                          </a:solidFill>
                        </a:rPr>
                        <a:t>skupina</a:t>
                      </a:r>
                      <a:endParaRPr lang="en-GB" sz="1700" b="1" kern="0" dirty="0">
                        <a:solidFill>
                          <a:schemeClr val="accent6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Obyvatelé Prahy, z jednotlivých městských částí, kteří bydlí </a:t>
                      </a:r>
                      <a:br>
                        <a:rPr lang="cs-CZ" sz="1600" dirty="0">
                          <a:solidFill>
                            <a:schemeClr val="bg1"/>
                          </a:solidFill>
                        </a:rPr>
                      </a:br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v rodinných domech či v bytových jednotkách (sociodemografický mix)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700" b="1" kern="0" dirty="0">
                          <a:solidFill>
                            <a:schemeClr val="accent3"/>
                          </a:solidFill>
                        </a:rPr>
                        <a:t>Velikost</a:t>
                      </a:r>
                      <a:br>
                        <a:rPr lang="cs-CZ" sz="1700" b="1" kern="0" dirty="0">
                          <a:solidFill>
                            <a:schemeClr val="accent3"/>
                          </a:solidFill>
                        </a:rPr>
                      </a:br>
                      <a:r>
                        <a:rPr lang="cs-CZ" sz="1700" b="1" kern="0" dirty="0">
                          <a:solidFill>
                            <a:schemeClr val="accent3"/>
                          </a:solidFill>
                        </a:rPr>
                        <a:t>vzorku</a:t>
                      </a:r>
                      <a:endParaRPr lang="en-GB" sz="1700" b="1" kern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1024 respondentů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1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defTabSz="914157">
                        <a:defRPr/>
                      </a:pPr>
                      <a:r>
                        <a:rPr lang="cs-CZ" sz="1700" b="1" kern="0" dirty="0">
                          <a:solidFill>
                            <a:schemeClr val="accent2"/>
                          </a:solidFill>
                        </a:rPr>
                        <a:t>Výzkumný</a:t>
                      </a:r>
                      <a:r>
                        <a:rPr lang="cs-CZ" sz="1700" b="1" kern="0" baseline="0" dirty="0">
                          <a:solidFill>
                            <a:schemeClr val="accent2"/>
                          </a:solidFill>
                        </a:rPr>
                        <a:t> nástroj</a:t>
                      </a:r>
                      <a:endParaRPr lang="cs-CZ" sz="1700" b="1" kern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Strukturovaný dotazník o délce cca 7 minut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5"/>
          <p:cNvGrpSpPr>
            <a:grpSpLocks noChangeAspect="1"/>
          </p:cNvGrpSpPr>
          <p:nvPr/>
        </p:nvGrpSpPr>
        <p:grpSpPr>
          <a:xfrm>
            <a:off x="867009" y="903543"/>
            <a:ext cx="435205" cy="363697"/>
            <a:chOff x="5308593" y="2025650"/>
            <a:chExt cx="812804" cy="70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575297" y="2184400"/>
              <a:ext cx="546100" cy="546100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28" y="118"/>
                </a:cxn>
                <a:cxn ang="0">
                  <a:pos x="4" y="126"/>
                </a:cxn>
                <a:cxn ang="0">
                  <a:pos x="6" y="158"/>
                </a:cxn>
                <a:cxn ang="0">
                  <a:pos x="28" y="178"/>
                </a:cxn>
                <a:cxn ang="0">
                  <a:pos x="20" y="196"/>
                </a:cxn>
                <a:cxn ang="0">
                  <a:pos x="4" y="218"/>
                </a:cxn>
                <a:cxn ang="0">
                  <a:pos x="22" y="244"/>
                </a:cxn>
                <a:cxn ang="0">
                  <a:pos x="46" y="244"/>
                </a:cxn>
                <a:cxn ang="0">
                  <a:pos x="52" y="268"/>
                </a:cxn>
                <a:cxn ang="0">
                  <a:pos x="48" y="296"/>
                </a:cxn>
                <a:cxn ang="0">
                  <a:pos x="76" y="310"/>
                </a:cxn>
                <a:cxn ang="0">
                  <a:pos x="106" y="302"/>
                </a:cxn>
                <a:cxn ang="0">
                  <a:pos x="116" y="316"/>
                </a:cxn>
                <a:cxn ang="0">
                  <a:pos x="126" y="342"/>
                </a:cxn>
                <a:cxn ang="0">
                  <a:pos x="158" y="338"/>
                </a:cxn>
                <a:cxn ang="0">
                  <a:pos x="178" y="318"/>
                </a:cxn>
                <a:cxn ang="0">
                  <a:pos x="196" y="324"/>
                </a:cxn>
                <a:cxn ang="0">
                  <a:pos x="216" y="342"/>
                </a:cxn>
                <a:cxn ang="0">
                  <a:pos x="242" y="324"/>
                </a:cxn>
                <a:cxn ang="0">
                  <a:pos x="250" y="294"/>
                </a:cxn>
                <a:cxn ang="0">
                  <a:pos x="268" y="292"/>
                </a:cxn>
                <a:cxn ang="0">
                  <a:pos x="296" y="296"/>
                </a:cxn>
                <a:cxn ang="0">
                  <a:pos x="308" y="268"/>
                </a:cxn>
                <a:cxn ang="0">
                  <a:pos x="300" y="240"/>
                </a:cxn>
                <a:cxn ang="0">
                  <a:pos x="316" y="228"/>
                </a:cxn>
                <a:cxn ang="0">
                  <a:pos x="340" y="218"/>
                </a:cxn>
                <a:cxn ang="0">
                  <a:pos x="338" y="186"/>
                </a:cxn>
                <a:cxn ang="0">
                  <a:pos x="316" y="166"/>
                </a:cxn>
                <a:cxn ang="0">
                  <a:pos x="324" y="148"/>
                </a:cxn>
                <a:cxn ang="0">
                  <a:pos x="340" y="128"/>
                </a:cxn>
                <a:cxn ang="0">
                  <a:pos x="322" y="102"/>
                </a:cxn>
                <a:cxn ang="0">
                  <a:pos x="294" y="94"/>
                </a:cxn>
                <a:cxn ang="0">
                  <a:pos x="292" y="76"/>
                </a:cxn>
                <a:cxn ang="0">
                  <a:pos x="296" y="50"/>
                </a:cxn>
                <a:cxn ang="0">
                  <a:pos x="268" y="36"/>
                </a:cxn>
                <a:cxn ang="0">
                  <a:pos x="238" y="44"/>
                </a:cxn>
                <a:cxn ang="0">
                  <a:pos x="228" y="28"/>
                </a:cxn>
                <a:cxn ang="0">
                  <a:pos x="218" y="4"/>
                </a:cxn>
                <a:cxn ang="0">
                  <a:pos x="186" y="6"/>
                </a:cxn>
                <a:cxn ang="0">
                  <a:pos x="166" y="28"/>
                </a:cxn>
                <a:cxn ang="0">
                  <a:pos x="148" y="20"/>
                </a:cxn>
                <a:cxn ang="0">
                  <a:pos x="128" y="4"/>
                </a:cxn>
                <a:cxn ang="0">
                  <a:pos x="102" y="22"/>
                </a:cxn>
                <a:cxn ang="0">
                  <a:pos x="94" y="50"/>
                </a:cxn>
                <a:cxn ang="0">
                  <a:pos x="76" y="52"/>
                </a:cxn>
                <a:cxn ang="0">
                  <a:pos x="48" y="48"/>
                </a:cxn>
                <a:cxn ang="0">
                  <a:pos x="36" y="78"/>
                </a:cxn>
                <a:cxn ang="0">
                  <a:pos x="162" y="72"/>
                </a:cxn>
                <a:cxn ang="0">
                  <a:pos x="248" y="106"/>
                </a:cxn>
                <a:cxn ang="0">
                  <a:pos x="272" y="182"/>
                </a:cxn>
                <a:cxn ang="0">
                  <a:pos x="222" y="260"/>
                </a:cxn>
                <a:cxn ang="0">
                  <a:pos x="144" y="270"/>
                </a:cxn>
                <a:cxn ang="0">
                  <a:pos x="76" y="204"/>
                </a:cxn>
                <a:cxn ang="0">
                  <a:pos x="82" y="126"/>
                </a:cxn>
                <a:cxn ang="0">
                  <a:pos x="142" y="76"/>
                </a:cxn>
              </a:cxnLst>
              <a:rect l="0" t="0" r="r" b="b"/>
              <a:pathLst>
                <a:path w="344" h="344">
                  <a:moveTo>
                    <a:pt x="38" y="82"/>
                  </a:moveTo>
                  <a:lnTo>
                    <a:pt x="38" y="82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106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0" y="114"/>
                  </a:lnTo>
                  <a:lnTo>
                    <a:pt x="34" y="116"/>
                  </a:lnTo>
                  <a:lnTo>
                    <a:pt x="28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14" y="116"/>
                  </a:lnTo>
                  <a:lnTo>
                    <a:pt x="8" y="120"/>
                  </a:lnTo>
                  <a:lnTo>
                    <a:pt x="4" y="12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2" y="152"/>
                  </a:lnTo>
                  <a:lnTo>
                    <a:pt x="6" y="158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8" y="166"/>
                  </a:lnTo>
                  <a:lnTo>
                    <a:pt x="24" y="172"/>
                  </a:lnTo>
                  <a:lnTo>
                    <a:pt x="28" y="178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28" y="188"/>
                  </a:lnTo>
                  <a:lnTo>
                    <a:pt x="24" y="192"/>
                  </a:lnTo>
                  <a:lnTo>
                    <a:pt x="20" y="196"/>
                  </a:lnTo>
                  <a:lnTo>
                    <a:pt x="14" y="200"/>
                  </a:lnTo>
                  <a:lnTo>
                    <a:pt x="14" y="200"/>
                  </a:lnTo>
                  <a:lnTo>
                    <a:pt x="8" y="202"/>
                  </a:lnTo>
                  <a:lnTo>
                    <a:pt x="4" y="210"/>
                  </a:lnTo>
                  <a:lnTo>
                    <a:pt x="4" y="21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8" y="234"/>
                  </a:lnTo>
                  <a:lnTo>
                    <a:pt x="14" y="240"/>
                  </a:lnTo>
                  <a:lnTo>
                    <a:pt x="22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34" y="242"/>
                  </a:lnTo>
                  <a:lnTo>
                    <a:pt x="40" y="242"/>
                  </a:lnTo>
                  <a:lnTo>
                    <a:pt x="46" y="244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50" y="252"/>
                  </a:lnTo>
                  <a:lnTo>
                    <a:pt x="52" y="260"/>
                  </a:lnTo>
                  <a:lnTo>
                    <a:pt x="52" y="268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6" y="280"/>
                  </a:lnTo>
                  <a:lnTo>
                    <a:pt x="46" y="288"/>
                  </a:lnTo>
                  <a:lnTo>
                    <a:pt x="48" y="296"/>
                  </a:lnTo>
                  <a:lnTo>
                    <a:pt x="54" y="302"/>
                  </a:lnTo>
                  <a:lnTo>
                    <a:pt x="54" y="302"/>
                  </a:lnTo>
                  <a:lnTo>
                    <a:pt x="62" y="308"/>
                  </a:lnTo>
                  <a:lnTo>
                    <a:pt x="70" y="310"/>
                  </a:lnTo>
                  <a:lnTo>
                    <a:pt x="76" y="310"/>
                  </a:lnTo>
                  <a:lnTo>
                    <a:pt x="82" y="306"/>
                  </a:lnTo>
                  <a:lnTo>
                    <a:pt x="82" y="306"/>
                  </a:lnTo>
                  <a:lnTo>
                    <a:pt x="88" y="302"/>
                  </a:lnTo>
                  <a:lnTo>
                    <a:pt x="98" y="300"/>
                  </a:lnTo>
                  <a:lnTo>
                    <a:pt x="106" y="302"/>
                  </a:lnTo>
                  <a:lnTo>
                    <a:pt x="110" y="302"/>
                  </a:lnTo>
                  <a:lnTo>
                    <a:pt x="110" y="302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6" y="316"/>
                  </a:lnTo>
                  <a:lnTo>
                    <a:pt x="116" y="322"/>
                  </a:lnTo>
                  <a:lnTo>
                    <a:pt x="116" y="322"/>
                  </a:lnTo>
                  <a:lnTo>
                    <a:pt x="116" y="330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8" y="338"/>
                  </a:lnTo>
                  <a:lnTo>
                    <a:pt x="162" y="332"/>
                  </a:lnTo>
                  <a:lnTo>
                    <a:pt x="162" y="332"/>
                  </a:lnTo>
                  <a:lnTo>
                    <a:pt x="164" y="326"/>
                  </a:lnTo>
                  <a:lnTo>
                    <a:pt x="172" y="322"/>
                  </a:lnTo>
                  <a:lnTo>
                    <a:pt x="178" y="318"/>
                  </a:lnTo>
                  <a:lnTo>
                    <a:pt x="184" y="316"/>
                  </a:lnTo>
                  <a:lnTo>
                    <a:pt x="184" y="316"/>
                  </a:lnTo>
                  <a:lnTo>
                    <a:pt x="188" y="316"/>
                  </a:lnTo>
                  <a:lnTo>
                    <a:pt x="192" y="320"/>
                  </a:lnTo>
                  <a:lnTo>
                    <a:pt x="196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2" y="336"/>
                  </a:lnTo>
                  <a:lnTo>
                    <a:pt x="208" y="340"/>
                  </a:lnTo>
                  <a:lnTo>
                    <a:pt x="216" y="342"/>
                  </a:lnTo>
                  <a:lnTo>
                    <a:pt x="226" y="340"/>
                  </a:lnTo>
                  <a:lnTo>
                    <a:pt x="226" y="340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42" y="324"/>
                  </a:lnTo>
                  <a:lnTo>
                    <a:pt x="242" y="316"/>
                  </a:lnTo>
                  <a:lnTo>
                    <a:pt x="242" y="316"/>
                  </a:lnTo>
                  <a:lnTo>
                    <a:pt x="242" y="310"/>
                  </a:lnTo>
                  <a:lnTo>
                    <a:pt x="246" y="302"/>
                  </a:lnTo>
                  <a:lnTo>
                    <a:pt x="250" y="294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8" y="290"/>
                  </a:lnTo>
                  <a:lnTo>
                    <a:pt x="264" y="290"/>
                  </a:lnTo>
                  <a:lnTo>
                    <a:pt x="268" y="292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80" y="300"/>
                  </a:lnTo>
                  <a:lnTo>
                    <a:pt x="288" y="300"/>
                  </a:lnTo>
                  <a:lnTo>
                    <a:pt x="296" y="296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8" y="282"/>
                  </a:lnTo>
                  <a:lnTo>
                    <a:pt x="310" y="274"/>
                  </a:lnTo>
                  <a:lnTo>
                    <a:pt x="308" y="268"/>
                  </a:lnTo>
                  <a:lnTo>
                    <a:pt x="306" y="262"/>
                  </a:lnTo>
                  <a:lnTo>
                    <a:pt x="306" y="262"/>
                  </a:lnTo>
                  <a:lnTo>
                    <a:pt x="302" y="256"/>
                  </a:lnTo>
                  <a:lnTo>
                    <a:pt x="300" y="248"/>
                  </a:lnTo>
                  <a:lnTo>
                    <a:pt x="300" y="24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30"/>
                  </a:lnTo>
                  <a:lnTo>
                    <a:pt x="310" y="228"/>
                  </a:lnTo>
                  <a:lnTo>
                    <a:pt x="316" y="228"/>
                  </a:lnTo>
                  <a:lnTo>
                    <a:pt x="322" y="228"/>
                  </a:lnTo>
                  <a:lnTo>
                    <a:pt x="322" y="228"/>
                  </a:lnTo>
                  <a:lnTo>
                    <a:pt x="330" y="228"/>
                  </a:lnTo>
                  <a:lnTo>
                    <a:pt x="336" y="224"/>
                  </a:lnTo>
                  <a:lnTo>
                    <a:pt x="340" y="218"/>
                  </a:lnTo>
                  <a:lnTo>
                    <a:pt x="344" y="210"/>
                  </a:lnTo>
                  <a:lnTo>
                    <a:pt x="344" y="210"/>
                  </a:lnTo>
                  <a:lnTo>
                    <a:pt x="344" y="200"/>
                  </a:lnTo>
                  <a:lnTo>
                    <a:pt x="342" y="192"/>
                  </a:lnTo>
                  <a:lnTo>
                    <a:pt x="338" y="186"/>
                  </a:lnTo>
                  <a:lnTo>
                    <a:pt x="332" y="184"/>
                  </a:lnTo>
                  <a:lnTo>
                    <a:pt x="332" y="184"/>
                  </a:lnTo>
                  <a:lnTo>
                    <a:pt x="326" y="180"/>
                  </a:lnTo>
                  <a:lnTo>
                    <a:pt x="320" y="174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6" y="160"/>
                  </a:lnTo>
                  <a:lnTo>
                    <a:pt x="316" y="156"/>
                  </a:lnTo>
                  <a:lnTo>
                    <a:pt x="320" y="152"/>
                  </a:lnTo>
                  <a:lnTo>
                    <a:pt x="324" y="148"/>
                  </a:lnTo>
                  <a:lnTo>
                    <a:pt x="330" y="146"/>
                  </a:lnTo>
                  <a:lnTo>
                    <a:pt x="330" y="146"/>
                  </a:lnTo>
                  <a:lnTo>
                    <a:pt x="336" y="142"/>
                  </a:lnTo>
                  <a:lnTo>
                    <a:pt x="340" y="136"/>
                  </a:lnTo>
                  <a:lnTo>
                    <a:pt x="340" y="128"/>
                  </a:lnTo>
                  <a:lnTo>
                    <a:pt x="340" y="118"/>
                  </a:lnTo>
                  <a:lnTo>
                    <a:pt x="340" y="118"/>
                  </a:lnTo>
                  <a:lnTo>
                    <a:pt x="336" y="110"/>
                  </a:lnTo>
                  <a:lnTo>
                    <a:pt x="330" y="104"/>
                  </a:lnTo>
                  <a:lnTo>
                    <a:pt x="322" y="102"/>
                  </a:lnTo>
                  <a:lnTo>
                    <a:pt x="316" y="102"/>
                  </a:lnTo>
                  <a:lnTo>
                    <a:pt x="316" y="102"/>
                  </a:lnTo>
                  <a:lnTo>
                    <a:pt x="308" y="102"/>
                  </a:lnTo>
                  <a:lnTo>
                    <a:pt x="302" y="98"/>
                  </a:lnTo>
                  <a:lnTo>
                    <a:pt x="294" y="9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88" y="86"/>
                  </a:lnTo>
                  <a:lnTo>
                    <a:pt x="290" y="82"/>
                  </a:lnTo>
                  <a:lnTo>
                    <a:pt x="292" y="76"/>
                  </a:lnTo>
                  <a:lnTo>
                    <a:pt x="296" y="70"/>
                  </a:lnTo>
                  <a:lnTo>
                    <a:pt x="296" y="70"/>
                  </a:lnTo>
                  <a:lnTo>
                    <a:pt x="298" y="64"/>
                  </a:lnTo>
                  <a:lnTo>
                    <a:pt x="298" y="56"/>
                  </a:lnTo>
                  <a:lnTo>
                    <a:pt x="296" y="50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2" y="38"/>
                  </a:lnTo>
                  <a:lnTo>
                    <a:pt x="274" y="34"/>
                  </a:lnTo>
                  <a:lnTo>
                    <a:pt x="268" y="36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56" y="42"/>
                  </a:lnTo>
                  <a:lnTo>
                    <a:pt x="246" y="44"/>
                  </a:lnTo>
                  <a:lnTo>
                    <a:pt x="238" y="44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0" y="40"/>
                  </a:lnTo>
                  <a:lnTo>
                    <a:pt x="228" y="34"/>
                  </a:lnTo>
                  <a:lnTo>
                    <a:pt x="228" y="28"/>
                  </a:lnTo>
                  <a:lnTo>
                    <a:pt x="228" y="22"/>
                  </a:lnTo>
                  <a:lnTo>
                    <a:pt x="228" y="22"/>
                  </a:lnTo>
                  <a:lnTo>
                    <a:pt x="228" y="16"/>
                  </a:lnTo>
                  <a:lnTo>
                    <a:pt x="224" y="8"/>
                  </a:lnTo>
                  <a:lnTo>
                    <a:pt x="218" y="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80" y="18"/>
                  </a:lnTo>
                  <a:lnTo>
                    <a:pt x="172" y="24"/>
                  </a:lnTo>
                  <a:lnTo>
                    <a:pt x="166" y="28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56" y="28"/>
                  </a:lnTo>
                  <a:lnTo>
                    <a:pt x="152" y="26"/>
                  </a:lnTo>
                  <a:lnTo>
                    <a:pt x="148" y="20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42" y="8"/>
                  </a:lnTo>
                  <a:lnTo>
                    <a:pt x="136" y="4"/>
                  </a:lnTo>
                  <a:lnTo>
                    <a:pt x="128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0" y="10"/>
                  </a:lnTo>
                  <a:lnTo>
                    <a:pt x="104" y="14"/>
                  </a:lnTo>
                  <a:lnTo>
                    <a:pt x="102" y="22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36"/>
                  </a:lnTo>
                  <a:lnTo>
                    <a:pt x="98" y="44"/>
                  </a:lnTo>
                  <a:lnTo>
                    <a:pt x="94" y="50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6" y="56"/>
                  </a:lnTo>
                  <a:lnTo>
                    <a:pt x="80" y="54"/>
                  </a:lnTo>
                  <a:lnTo>
                    <a:pt x="76" y="52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64" y="46"/>
                  </a:lnTo>
                  <a:lnTo>
                    <a:pt x="56" y="46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36" y="62"/>
                  </a:lnTo>
                  <a:lnTo>
                    <a:pt x="34" y="70"/>
                  </a:lnTo>
                  <a:lnTo>
                    <a:pt x="36" y="78"/>
                  </a:lnTo>
                  <a:lnTo>
                    <a:pt x="38" y="82"/>
                  </a:lnTo>
                  <a:lnTo>
                    <a:pt x="38" y="82"/>
                  </a:lnTo>
                  <a:close/>
                  <a:moveTo>
                    <a:pt x="142" y="76"/>
                  </a:moveTo>
                  <a:lnTo>
                    <a:pt x="142" y="76"/>
                  </a:lnTo>
                  <a:lnTo>
                    <a:pt x="162" y="72"/>
                  </a:lnTo>
                  <a:lnTo>
                    <a:pt x="180" y="72"/>
                  </a:lnTo>
                  <a:lnTo>
                    <a:pt x="200" y="76"/>
                  </a:lnTo>
                  <a:lnTo>
                    <a:pt x="218" y="82"/>
                  </a:lnTo>
                  <a:lnTo>
                    <a:pt x="234" y="94"/>
                  </a:lnTo>
                  <a:lnTo>
                    <a:pt x="248" y="106"/>
                  </a:lnTo>
                  <a:lnTo>
                    <a:pt x="260" y="122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72" y="162"/>
                  </a:lnTo>
                  <a:lnTo>
                    <a:pt x="272" y="182"/>
                  </a:lnTo>
                  <a:lnTo>
                    <a:pt x="268" y="200"/>
                  </a:lnTo>
                  <a:lnTo>
                    <a:pt x="262" y="218"/>
                  </a:lnTo>
                  <a:lnTo>
                    <a:pt x="252" y="234"/>
                  </a:lnTo>
                  <a:lnTo>
                    <a:pt x="238" y="248"/>
                  </a:lnTo>
                  <a:lnTo>
                    <a:pt x="222" y="26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182" y="272"/>
                  </a:lnTo>
                  <a:lnTo>
                    <a:pt x="164" y="272"/>
                  </a:lnTo>
                  <a:lnTo>
                    <a:pt x="144" y="270"/>
                  </a:lnTo>
                  <a:lnTo>
                    <a:pt x="126" y="262"/>
                  </a:lnTo>
                  <a:lnTo>
                    <a:pt x="110" y="252"/>
                  </a:lnTo>
                  <a:lnTo>
                    <a:pt x="96" y="238"/>
                  </a:lnTo>
                  <a:lnTo>
                    <a:pt x="84" y="222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72" y="184"/>
                  </a:lnTo>
                  <a:lnTo>
                    <a:pt x="72" y="164"/>
                  </a:lnTo>
                  <a:lnTo>
                    <a:pt x="76" y="144"/>
                  </a:lnTo>
                  <a:lnTo>
                    <a:pt x="82" y="126"/>
                  </a:lnTo>
                  <a:lnTo>
                    <a:pt x="92" y="110"/>
                  </a:lnTo>
                  <a:lnTo>
                    <a:pt x="106" y="96"/>
                  </a:lnTo>
                  <a:lnTo>
                    <a:pt x="122" y="84"/>
                  </a:lnTo>
                  <a:lnTo>
                    <a:pt x="142" y="76"/>
                  </a:lnTo>
                  <a:lnTo>
                    <a:pt x="142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308593" y="2025650"/>
              <a:ext cx="352425" cy="34925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14" y="74"/>
                </a:cxn>
                <a:cxn ang="0">
                  <a:pos x="0" y="86"/>
                </a:cxn>
                <a:cxn ang="0">
                  <a:pos x="8" y="102"/>
                </a:cxn>
                <a:cxn ang="0">
                  <a:pos x="18" y="120"/>
                </a:cxn>
                <a:cxn ang="0">
                  <a:pos x="4" y="134"/>
                </a:cxn>
                <a:cxn ang="0">
                  <a:pos x="10" y="154"/>
                </a:cxn>
                <a:cxn ang="0">
                  <a:pos x="30" y="156"/>
                </a:cxn>
                <a:cxn ang="0">
                  <a:pos x="32" y="176"/>
                </a:cxn>
                <a:cxn ang="0">
                  <a:pos x="36" y="194"/>
                </a:cxn>
                <a:cxn ang="0">
                  <a:pos x="54" y="196"/>
                </a:cxn>
                <a:cxn ang="0">
                  <a:pos x="72" y="194"/>
                </a:cxn>
                <a:cxn ang="0">
                  <a:pos x="76" y="212"/>
                </a:cxn>
                <a:cxn ang="0">
                  <a:pos x="94" y="220"/>
                </a:cxn>
                <a:cxn ang="0">
                  <a:pos x="106" y="208"/>
                </a:cxn>
                <a:cxn ang="0">
                  <a:pos x="124" y="204"/>
                </a:cxn>
                <a:cxn ang="0">
                  <a:pos x="140" y="218"/>
                </a:cxn>
                <a:cxn ang="0">
                  <a:pos x="156" y="208"/>
                </a:cxn>
                <a:cxn ang="0">
                  <a:pos x="164" y="186"/>
                </a:cxn>
                <a:cxn ang="0">
                  <a:pos x="176" y="190"/>
                </a:cxn>
                <a:cxn ang="0">
                  <a:pos x="194" y="186"/>
                </a:cxn>
                <a:cxn ang="0">
                  <a:pos x="196" y="168"/>
                </a:cxn>
                <a:cxn ang="0">
                  <a:pos x="196" y="148"/>
                </a:cxn>
                <a:cxn ang="0">
                  <a:pos x="216" y="144"/>
                </a:cxn>
                <a:cxn ang="0">
                  <a:pos x="220" y="122"/>
                </a:cxn>
                <a:cxn ang="0">
                  <a:pos x="206" y="110"/>
                </a:cxn>
                <a:cxn ang="0">
                  <a:pos x="212" y="92"/>
                </a:cxn>
                <a:cxn ang="0">
                  <a:pos x="218" y="76"/>
                </a:cxn>
                <a:cxn ang="0">
                  <a:pos x="204" y="64"/>
                </a:cxn>
                <a:cxn ang="0">
                  <a:pos x="188" y="58"/>
                </a:cxn>
                <a:cxn ang="0">
                  <a:pos x="192" y="40"/>
                </a:cxn>
                <a:cxn ang="0">
                  <a:pos x="182" y="22"/>
                </a:cxn>
                <a:cxn ang="0">
                  <a:pos x="164" y="26"/>
                </a:cxn>
                <a:cxn ang="0">
                  <a:pos x="148" y="22"/>
                </a:cxn>
                <a:cxn ang="0">
                  <a:pos x="140" y="2"/>
                </a:cxn>
                <a:cxn ang="0">
                  <a:pos x="120" y="4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76" y="2"/>
                </a:cxn>
                <a:cxn ang="0">
                  <a:pos x="66" y="18"/>
                </a:cxn>
                <a:cxn ang="0">
                  <a:pos x="56" y="34"/>
                </a:cxn>
                <a:cxn ang="0">
                  <a:pos x="36" y="28"/>
                </a:cxn>
                <a:cxn ang="0">
                  <a:pos x="22" y="44"/>
                </a:cxn>
                <a:cxn ang="0">
                  <a:pos x="92" y="48"/>
                </a:cxn>
                <a:cxn ang="0">
                  <a:pos x="152" y="58"/>
                </a:cxn>
                <a:cxn ang="0">
                  <a:pos x="176" y="102"/>
                </a:cxn>
                <a:cxn ang="0">
                  <a:pos x="154" y="160"/>
                </a:cxn>
                <a:cxn ang="0">
                  <a:pos x="106" y="174"/>
                </a:cxn>
                <a:cxn ang="0">
                  <a:pos x="54" y="142"/>
                </a:cxn>
                <a:cxn ang="0">
                  <a:pos x="48" y="92"/>
                </a:cxn>
                <a:cxn ang="0">
                  <a:pos x="92" y="48"/>
                </a:cxn>
              </a:cxnLst>
              <a:rect l="0" t="0" r="r" b="b"/>
              <a:pathLst>
                <a:path w="222" h="220">
                  <a:moveTo>
                    <a:pt x="26" y="52"/>
                  </a:moveTo>
                  <a:lnTo>
                    <a:pt x="26" y="52"/>
                  </a:lnTo>
                  <a:lnTo>
                    <a:pt x="28" y="56"/>
                  </a:lnTo>
                  <a:lnTo>
                    <a:pt x="28" y="62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6" y="72"/>
                  </a:lnTo>
                  <a:lnTo>
                    <a:pt x="22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2" y="8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8"/>
                  </a:lnTo>
                  <a:lnTo>
                    <a:pt x="4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6" y="12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6" y="150"/>
                  </a:lnTo>
                  <a:lnTo>
                    <a:pt x="10" y="154"/>
                  </a:lnTo>
                  <a:lnTo>
                    <a:pt x="14" y="156"/>
                  </a:lnTo>
                  <a:lnTo>
                    <a:pt x="18" y="156"/>
                  </a:lnTo>
                  <a:lnTo>
                    <a:pt x="18" y="156"/>
                  </a:lnTo>
                  <a:lnTo>
                    <a:pt x="26" y="154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4" y="166"/>
                  </a:lnTo>
                  <a:lnTo>
                    <a:pt x="34" y="172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0" y="180"/>
                  </a:lnTo>
                  <a:lnTo>
                    <a:pt x="30" y="184"/>
                  </a:lnTo>
                  <a:lnTo>
                    <a:pt x="32" y="190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40" y="196"/>
                  </a:lnTo>
                  <a:lnTo>
                    <a:pt x="46" y="198"/>
                  </a:lnTo>
                  <a:lnTo>
                    <a:pt x="50" y="198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8" y="194"/>
                  </a:lnTo>
                  <a:lnTo>
                    <a:pt x="62" y="192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12"/>
                  </a:lnTo>
                  <a:lnTo>
                    <a:pt x="78" y="216"/>
                  </a:lnTo>
                  <a:lnTo>
                    <a:pt x="82" y="218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94" y="220"/>
                  </a:lnTo>
                  <a:lnTo>
                    <a:pt x="98" y="220"/>
                  </a:lnTo>
                  <a:lnTo>
                    <a:pt x="102" y="216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6" y="208"/>
                  </a:lnTo>
                  <a:lnTo>
                    <a:pt x="110" y="206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2" y="202"/>
                  </a:lnTo>
                  <a:lnTo>
                    <a:pt x="124" y="204"/>
                  </a:lnTo>
                  <a:lnTo>
                    <a:pt x="128" y="212"/>
                  </a:lnTo>
                  <a:lnTo>
                    <a:pt x="128" y="212"/>
                  </a:lnTo>
                  <a:lnTo>
                    <a:pt x="130" y="216"/>
                  </a:lnTo>
                  <a:lnTo>
                    <a:pt x="134" y="218"/>
                  </a:lnTo>
                  <a:lnTo>
                    <a:pt x="140" y="218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50" y="214"/>
                  </a:lnTo>
                  <a:lnTo>
                    <a:pt x="154" y="212"/>
                  </a:lnTo>
                  <a:lnTo>
                    <a:pt x="156" y="208"/>
                  </a:lnTo>
                  <a:lnTo>
                    <a:pt x="156" y="202"/>
                  </a:lnTo>
                  <a:lnTo>
                    <a:pt x="156" y="202"/>
                  </a:lnTo>
                  <a:lnTo>
                    <a:pt x="156" y="198"/>
                  </a:lnTo>
                  <a:lnTo>
                    <a:pt x="158" y="192"/>
                  </a:lnTo>
                  <a:lnTo>
                    <a:pt x="164" y="186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6" y="190"/>
                  </a:lnTo>
                  <a:lnTo>
                    <a:pt x="176" y="190"/>
                  </a:lnTo>
                  <a:lnTo>
                    <a:pt x="180" y="192"/>
                  </a:lnTo>
                  <a:lnTo>
                    <a:pt x="186" y="192"/>
                  </a:lnTo>
                  <a:lnTo>
                    <a:pt x="190" y="190"/>
                  </a:lnTo>
                  <a:lnTo>
                    <a:pt x="194" y="186"/>
                  </a:lnTo>
                  <a:lnTo>
                    <a:pt x="194" y="186"/>
                  </a:lnTo>
                  <a:lnTo>
                    <a:pt x="198" y="180"/>
                  </a:lnTo>
                  <a:lnTo>
                    <a:pt x="200" y="176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4" y="164"/>
                  </a:lnTo>
                  <a:lnTo>
                    <a:pt x="194" y="158"/>
                  </a:lnTo>
                  <a:lnTo>
                    <a:pt x="194" y="150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200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2" y="146"/>
                  </a:lnTo>
                  <a:lnTo>
                    <a:pt x="216" y="144"/>
                  </a:lnTo>
                  <a:lnTo>
                    <a:pt x="220" y="140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28"/>
                  </a:lnTo>
                  <a:lnTo>
                    <a:pt x="220" y="122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14" y="116"/>
                  </a:lnTo>
                  <a:lnTo>
                    <a:pt x="210" y="114"/>
                  </a:lnTo>
                  <a:lnTo>
                    <a:pt x="206" y="11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4" y="100"/>
                  </a:lnTo>
                  <a:lnTo>
                    <a:pt x="206" y="96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18" y="76"/>
                  </a:lnTo>
                  <a:lnTo>
                    <a:pt x="218" y="76"/>
                  </a:lnTo>
                  <a:lnTo>
                    <a:pt x="216" y="70"/>
                  </a:lnTo>
                  <a:lnTo>
                    <a:pt x="212" y="66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4"/>
                  </a:lnTo>
                  <a:lnTo>
                    <a:pt x="200" y="64"/>
                  </a:lnTo>
                  <a:lnTo>
                    <a:pt x="194" y="62"/>
                  </a:lnTo>
                  <a:lnTo>
                    <a:pt x="188" y="58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92" y="40"/>
                  </a:lnTo>
                  <a:lnTo>
                    <a:pt x="192" y="36"/>
                  </a:lnTo>
                  <a:lnTo>
                    <a:pt x="190" y="30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2" y="22"/>
                  </a:lnTo>
                  <a:lnTo>
                    <a:pt x="178" y="22"/>
                  </a:lnTo>
                  <a:lnTo>
                    <a:pt x="172" y="2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4" y="26"/>
                  </a:lnTo>
                  <a:lnTo>
                    <a:pt x="160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48" y="24"/>
                  </a:lnTo>
                  <a:lnTo>
                    <a:pt x="148" y="22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6" y="8"/>
                  </a:lnTo>
                  <a:lnTo>
                    <a:pt x="144" y="4"/>
                  </a:lnTo>
                  <a:lnTo>
                    <a:pt x="140" y="2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0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2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4" y="2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28"/>
                  </a:lnTo>
                  <a:lnTo>
                    <a:pt x="36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4" y="48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92" y="48"/>
                  </a:moveTo>
                  <a:lnTo>
                    <a:pt x="92" y="48"/>
                  </a:lnTo>
                  <a:lnTo>
                    <a:pt x="104" y="46"/>
                  </a:lnTo>
                  <a:lnTo>
                    <a:pt x="116" y="46"/>
                  </a:lnTo>
                  <a:lnTo>
                    <a:pt x="130" y="48"/>
                  </a:lnTo>
                  <a:lnTo>
                    <a:pt x="140" y="52"/>
                  </a:lnTo>
                  <a:lnTo>
                    <a:pt x="152" y="58"/>
                  </a:lnTo>
                  <a:lnTo>
                    <a:pt x="160" y="68"/>
                  </a:lnTo>
                  <a:lnTo>
                    <a:pt x="168" y="78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6" y="102"/>
                  </a:lnTo>
                  <a:lnTo>
                    <a:pt x="176" y="116"/>
                  </a:lnTo>
                  <a:lnTo>
                    <a:pt x="174" y="128"/>
                  </a:lnTo>
                  <a:lnTo>
                    <a:pt x="168" y="140"/>
                  </a:lnTo>
                  <a:lnTo>
                    <a:pt x="162" y="150"/>
                  </a:lnTo>
                  <a:lnTo>
                    <a:pt x="154" y="160"/>
                  </a:lnTo>
                  <a:lnTo>
                    <a:pt x="144" y="166"/>
                  </a:lnTo>
                  <a:lnTo>
                    <a:pt x="130" y="172"/>
                  </a:lnTo>
                  <a:lnTo>
                    <a:pt x="130" y="172"/>
                  </a:lnTo>
                  <a:lnTo>
                    <a:pt x="118" y="174"/>
                  </a:lnTo>
                  <a:lnTo>
                    <a:pt x="106" y="174"/>
                  </a:lnTo>
                  <a:lnTo>
                    <a:pt x="94" y="172"/>
                  </a:lnTo>
                  <a:lnTo>
                    <a:pt x="82" y="168"/>
                  </a:lnTo>
                  <a:lnTo>
                    <a:pt x="70" y="160"/>
                  </a:lnTo>
                  <a:lnTo>
                    <a:pt x="62" y="152"/>
                  </a:lnTo>
                  <a:lnTo>
                    <a:pt x="54" y="142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16"/>
                  </a:lnTo>
                  <a:lnTo>
                    <a:pt x="46" y="104"/>
                  </a:lnTo>
                  <a:lnTo>
                    <a:pt x="48" y="92"/>
                  </a:lnTo>
                  <a:lnTo>
                    <a:pt x="54" y="80"/>
                  </a:lnTo>
                  <a:lnTo>
                    <a:pt x="60" y="70"/>
                  </a:lnTo>
                  <a:lnTo>
                    <a:pt x="68" y="60"/>
                  </a:lnTo>
                  <a:lnTo>
                    <a:pt x="80" y="54"/>
                  </a:lnTo>
                  <a:lnTo>
                    <a:pt x="92" y="48"/>
                  </a:lnTo>
                  <a:lnTo>
                    <a:pt x="92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311776" y="2378075"/>
              <a:ext cx="269874" cy="269875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10" y="58"/>
                </a:cxn>
                <a:cxn ang="0">
                  <a:pos x="2" y="62"/>
                </a:cxn>
                <a:cxn ang="0">
                  <a:pos x="0" y="76"/>
                </a:cxn>
                <a:cxn ang="0">
                  <a:pos x="8" y="82"/>
                </a:cxn>
                <a:cxn ang="0">
                  <a:pos x="12" y="96"/>
                </a:cxn>
                <a:cxn ang="0">
                  <a:pos x="2" y="104"/>
                </a:cxn>
                <a:cxn ang="0">
                  <a:pos x="4" y="116"/>
                </a:cxn>
                <a:cxn ang="0">
                  <a:pos x="14" y="120"/>
                </a:cxn>
                <a:cxn ang="0">
                  <a:pos x="24" y="128"/>
                </a:cxn>
                <a:cxn ang="0">
                  <a:pos x="22" y="138"/>
                </a:cxn>
                <a:cxn ang="0">
                  <a:pos x="26" y="150"/>
                </a:cxn>
                <a:cxn ang="0">
                  <a:pos x="40" y="152"/>
                </a:cxn>
                <a:cxn ang="0">
                  <a:pos x="54" y="150"/>
                </a:cxn>
                <a:cxn ang="0">
                  <a:pos x="56" y="160"/>
                </a:cxn>
                <a:cxn ang="0">
                  <a:pos x="66" y="170"/>
                </a:cxn>
                <a:cxn ang="0">
                  <a:pos x="78" y="168"/>
                </a:cxn>
                <a:cxn ang="0">
                  <a:pos x="84" y="158"/>
                </a:cxn>
                <a:cxn ang="0">
                  <a:pos x="98" y="164"/>
                </a:cxn>
                <a:cxn ang="0">
                  <a:pos x="106" y="168"/>
                </a:cxn>
                <a:cxn ang="0">
                  <a:pos x="118" y="164"/>
                </a:cxn>
                <a:cxn ang="0">
                  <a:pos x="120" y="154"/>
                </a:cxn>
                <a:cxn ang="0">
                  <a:pos x="130" y="144"/>
                </a:cxn>
                <a:cxn ang="0">
                  <a:pos x="142" y="148"/>
                </a:cxn>
                <a:cxn ang="0">
                  <a:pos x="152" y="140"/>
                </a:cxn>
                <a:cxn ang="0">
                  <a:pos x="150" y="130"/>
                </a:cxn>
                <a:cxn ang="0">
                  <a:pos x="148" y="116"/>
                </a:cxn>
                <a:cxn ang="0">
                  <a:pos x="162" y="112"/>
                </a:cxn>
                <a:cxn ang="0">
                  <a:pos x="170" y="104"/>
                </a:cxn>
                <a:cxn ang="0">
                  <a:pos x="164" y="90"/>
                </a:cxn>
                <a:cxn ang="0">
                  <a:pos x="156" y="80"/>
                </a:cxn>
                <a:cxn ang="0">
                  <a:pos x="162" y="72"/>
                </a:cxn>
                <a:cxn ang="0">
                  <a:pos x="168" y="58"/>
                </a:cxn>
                <a:cxn ang="0">
                  <a:pos x="160" y="50"/>
                </a:cxn>
                <a:cxn ang="0">
                  <a:pos x="148" y="48"/>
                </a:cxn>
                <a:cxn ang="0">
                  <a:pos x="146" y="34"/>
                </a:cxn>
                <a:cxn ang="0">
                  <a:pos x="146" y="24"/>
                </a:cxn>
                <a:cxn ang="0">
                  <a:pos x="136" y="18"/>
                </a:cxn>
                <a:cxn ang="0">
                  <a:pos x="126" y="22"/>
                </a:cxn>
                <a:cxn ang="0">
                  <a:pos x="112" y="18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70" y="4"/>
                </a:cxn>
                <a:cxn ang="0">
                  <a:pos x="58" y="2"/>
                </a:cxn>
                <a:cxn ang="0">
                  <a:pos x="50" y="14"/>
                </a:cxn>
                <a:cxn ang="0">
                  <a:pos x="44" y="26"/>
                </a:cxn>
                <a:cxn ang="0">
                  <a:pos x="34" y="24"/>
                </a:cxn>
                <a:cxn ang="0">
                  <a:pos x="20" y="28"/>
                </a:cxn>
                <a:cxn ang="0">
                  <a:pos x="16" y="38"/>
                </a:cxn>
                <a:cxn ang="0">
                  <a:pos x="70" y="38"/>
                </a:cxn>
                <a:cxn ang="0">
                  <a:pos x="108" y="40"/>
                </a:cxn>
                <a:cxn ang="0">
                  <a:pos x="132" y="70"/>
                </a:cxn>
                <a:cxn ang="0">
                  <a:pos x="132" y="100"/>
                </a:cxn>
                <a:cxn ang="0">
                  <a:pos x="108" y="128"/>
                </a:cxn>
                <a:cxn ang="0">
                  <a:pos x="80" y="136"/>
                </a:cxn>
                <a:cxn ang="0">
                  <a:pos x="46" y="118"/>
                </a:cxn>
                <a:cxn ang="0">
                  <a:pos x="34" y="90"/>
                </a:cxn>
                <a:cxn ang="0">
                  <a:pos x="46" y="54"/>
                </a:cxn>
                <a:cxn ang="0">
                  <a:pos x="70" y="38"/>
                </a:cxn>
              </a:cxnLst>
              <a:rect l="0" t="0" r="r" b="b"/>
              <a:pathLst>
                <a:path w="170" h="170">
                  <a:moveTo>
                    <a:pt x="18" y="42"/>
                  </a:moveTo>
                  <a:lnTo>
                    <a:pt x="18" y="42"/>
                  </a:lnTo>
                  <a:lnTo>
                    <a:pt x="20" y="44"/>
                  </a:lnTo>
                  <a:lnTo>
                    <a:pt x="20" y="4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2" y="96"/>
                  </a:lnTo>
                  <a:lnTo>
                    <a:pt x="6" y="98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4" y="116"/>
                  </a:lnTo>
                  <a:lnTo>
                    <a:pt x="6" y="118"/>
                  </a:lnTo>
                  <a:lnTo>
                    <a:pt x="10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20" y="120"/>
                  </a:lnTo>
                  <a:lnTo>
                    <a:pt x="24" y="122"/>
                  </a:lnTo>
                  <a:lnTo>
                    <a:pt x="24" y="122"/>
                  </a:lnTo>
                  <a:lnTo>
                    <a:pt x="24" y="128"/>
                  </a:lnTo>
                  <a:lnTo>
                    <a:pt x="24" y="132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4" y="146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0" y="152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4" y="150"/>
                  </a:lnTo>
                  <a:lnTo>
                    <a:pt x="48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6" y="154"/>
                  </a:lnTo>
                  <a:lnTo>
                    <a:pt x="56" y="160"/>
                  </a:lnTo>
                  <a:lnTo>
                    <a:pt x="56" y="160"/>
                  </a:lnTo>
                  <a:lnTo>
                    <a:pt x="56" y="164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0" y="170"/>
                  </a:lnTo>
                  <a:lnTo>
                    <a:pt x="74" y="170"/>
                  </a:lnTo>
                  <a:lnTo>
                    <a:pt x="78" y="168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4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4" y="158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100" y="166"/>
                  </a:lnTo>
                  <a:lnTo>
                    <a:pt x="102" y="168"/>
                  </a:lnTo>
                  <a:lnTo>
                    <a:pt x="106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6" y="166"/>
                  </a:lnTo>
                  <a:lnTo>
                    <a:pt x="118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4"/>
                  </a:lnTo>
                  <a:lnTo>
                    <a:pt x="120" y="150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30" y="144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6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52" y="140"/>
                  </a:lnTo>
                  <a:lnTo>
                    <a:pt x="152" y="136"/>
                  </a:lnTo>
                  <a:lnTo>
                    <a:pt x="152" y="132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48" y="126"/>
                  </a:lnTo>
                  <a:lnTo>
                    <a:pt x="148" y="122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52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6" y="112"/>
                  </a:lnTo>
                  <a:lnTo>
                    <a:pt x="168" y="108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0"/>
                  </a:lnTo>
                  <a:lnTo>
                    <a:pt x="168" y="96"/>
                  </a:lnTo>
                  <a:lnTo>
                    <a:pt x="166" y="9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60" y="90"/>
                  </a:lnTo>
                  <a:lnTo>
                    <a:pt x="158" y="86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8" y="76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6" y="70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4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48" y="32"/>
                  </a:lnTo>
                  <a:lnTo>
                    <a:pt x="148" y="28"/>
                  </a:lnTo>
                  <a:lnTo>
                    <a:pt x="146" y="24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2" y="18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6" y="22"/>
                  </a:lnTo>
                  <a:lnTo>
                    <a:pt x="122" y="22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18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06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8" y="10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8"/>
                  </a:lnTo>
                  <a:lnTo>
                    <a:pt x="48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close/>
                  <a:moveTo>
                    <a:pt x="70" y="38"/>
                  </a:moveTo>
                  <a:lnTo>
                    <a:pt x="70" y="38"/>
                  </a:lnTo>
                  <a:lnTo>
                    <a:pt x="78" y="36"/>
                  </a:lnTo>
                  <a:lnTo>
                    <a:pt x="88" y="36"/>
                  </a:lnTo>
                  <a:lnTo>
                    <a:pt x="98" y="38"/>
                  </a:lnTo>
                  <a:lnTo>
                    <a:pt x="108" y="40"/>
                  </a:lnTo>
                  <a:lnTo>
                    <a:pt x="116" y="46"/>
                  </a:lnTo>
                  <a:lnTo>
                    <a:pt x="122" y="52"/>
                  </a:lnTo>
                  <a:lnTo>
                    <a:pt x="128" y="60"/>
                  </a:lnTo>
                  <a:lnTo>
                    <a:pt x="132" y="70"/>
                  </a:lnTo>
                  <a:lnTo>
                    <a:pt x="132" y="70"/>
                  </a:lnTo>
                  <a:lnTo>
                    <a:pt x="134" y="80"/>
                  </a:lnTo>
                  <a:lnTo>
                    <a:pt x="134" y="90"/>
                  </a:lnTo>
                  <a:lnTo>
                    <a:pt x="132" y="100"/>
                  </a:lnTo>
                  <a:lnTo>
                    <a:pt x="128" y="108"/>
                  </a:lnTo>
                  <a:lnTo>
                    <a:pt x="124" y="116"/>
                  </a:lnTo>
                  <a:lnTo>
                    <a:pt x="116" y="124"/>
                  </a:lnTo>
                  <a:lnTo>
                    <a:pt x="108" y="12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90" y="134"/>
                  </a:lnTo>
                  <a:lnTo>
                    <a:pt x="80" y="136"/>
                  </a:lnTo>
                  <a:lnTo>
                    <a:pt x="70" y="134"/>
                  </a:lnTo>
                  <a:lnTo>
                    <a:pt x="62" y="130"/>
                  </a:lnTo>
                  <a:lnTo>
                    <a:pt x="54" y="124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34" y="90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2"/>
                  </a:lnTo>
                  <a:lnTo>
                    <a:pt x="46" y="54"/>
                  </a:lnTo>
                  <a:lnTo>
                    <a:pt x="52" y="48"/>
                  </a:lnTo>
                  <a:lnTo>
                    <a:pt x="60" y="42"/>
                  </a:lnTo>
                  <a:lnTo>
                    <a:pt x="70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867009" y="1898034"/>
            <a:ext cx="457829" cy="440073"/>
          </a:xfrm>
          <a:custGeom>
            <a:avLst/>
            <a:gdLst>
              <a:gd name="T0" fmla="*/ 773 w 1545"/>
              <a:gd name="T1" fmla="*/ 0 h 1545"/>
              <a:gd name="T2" fmla="*/ 0 w 1545"/>
              <a:gd name="T3" fmla="*/ 773 h 1545"/>
              <a:gd name="T4" fmla="*/ 773 w 1545"/>
              <a:gd name="T5" fmla="*/ 1545 h 1545"/>
              <a:gd name="T6" fmla="*/ 1545 w 1545"/>
              <a:gd name="T7" fmla="*/ 773 h 1545"/>
              <a:gd name="T8" fmla="*/ 773 w 1545"/>
              <a:gd name="T9" fmla="*/ 0 h 1545"/>
              <a:gd name="T10" fmla="*/ 1217 w 1545"/>
              <a:gd name="T11" fmla="*/ 1217 h 1545"/>
              <a:gd name="T12" fmla="*/ 845 w 1545"/>
              <a:gd name="T13" fmla="*/ 1397 h 1545"/>
              <a:gd name="T14" fmla="*/ 845 w 1545"/>
              <a:gd name="T15" fmla="*/ 1215 h 1545"/>
              <a:gd name="T16" fmla="*/ 701 w 1545"/>
              <a:gd name="T17" fmla="*/ 1215 h 1545"/>
              <a:gd name="T18" fmla="*/ 701 w 1545"/>
              <a:gd name="T19" fmla="*/ 1397 h 1545"/>
              <a:gd name="T20" fmla="*/ 328 w 1545"/>
              <a:gd name="T21" fmla="*/ 1217 h 1545"/>
              <a:gd name="T22" fmla="*/ 148 w 1545"/>
              <a:gd name="T23" fmla="*/ 845 h 1545"/>
              <a:gd name="T24" fmla="*/ 330 w 1545"/>
              <a:gd name="T25" fmla="*/ 845 h 1545"/>
              <a:gd name="T26" fmla="*/ 330 w 1545"/>
              <a:gd name="T27" fmla="*/ 701 h 1545"/>
              <a:gd name="T28" fmla="*/ 148 w 1545"/>
              <a:gd name="T29" fmla="*/ 701 h 1545"/>
              <a:gd name="T30" fmla="*/ 328 w 1545"/>
              <a:gd name="T31" fmla="*/ 328 h 1545"/>
              <a:gd name="T32" fmla="*/ 701 w 1545"/>
              <a:gd name="T33" fmla="*/ 149 h 1545"/>
              <a:gd name="T34" fmla="*/ 701 w 1545"/>
              <a:gd name="T35" fmla="*/ 330 h 1545"/>
              <a:gd name="T36" fmla="*/ 845 w 1545"/>
              <a:gd name="T37" fmla="*/ 330 h 1545"/>
              <a:gd name="T38" fmla="*/ 845 w 1545"/>
              <a:gd name="T39" fmla="*/ 149 h 1545"/>
              <a:gd name="T40" fmla="*/ 1217 w 1545"/>
              <a:gd name="T41" fmla="*/ 328 h 1545"/>
              <a:gd name="T42" fmla="*/ 1397 w 1545"/>
              <a:gd name="T43" fmla="*/ 701 h 1545"/>
              <a:gd name="T44" fmla="*/ 1215 w 1545"/>
              <a:gd name="T45" fmla="*/ 701 h 1545"/>
              <a:gd name="T46" fmla="*/ 1215 w 1545"/>
              <a:gd name="T47" fmla="*/ 845 h 1545"/>
              <a:gd name="T48" fmla="*/ 1397 w 1545"/>
              <a:gd name="T49" fmla="*/ 845 h 1545"/>
              <a:gd name="T50" fmla="*/ 1217 w 1545"/>
              <a:gd name="T51" fmla="*/ 1217 h 1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45" h="1545">
                <a:moveTo>
                  <a:pt x="773" y="0"/>
                </a:moveTo>
                <a:cubicBezTo>
                  <a:pt x="346" y="0"/>
                  <a:pt x="0" y="346"/>
                  <a:pt x="0" y="773"/>
                </a:cubicBezTo>
                <a:cubicBezTo>
                  <a:pt x="0" y="1199"/>
                  <a:pt x="346" y="1545"/>
                  <a:pt x="773" y="1545"/>
                </a:cubicBezTo>
                <a:cubicBezTo>
                  <a:pt x="1199" y="1545"/>
                  <a:pt x="1545" y="1199"/>
                  <a:pt x="1545" y="773"/>
                </a:cubicBezTo>
                <a:cubicBezTo>
                  <a:pt x="1545" y="346"/>
                  <a:pt x="1199" y="0"/>
                  <a:pt x="773" y="0"/>
                </a:cubicBezTo>
                <a:close/>
                <a:moveTo>
                  <a:pt x="1217" y="1217"/>
                </a:moveTo>
                <a:cubicBezTo>
                  <a:pt x="1115" y="1319"/>
                  <a:pt x="985" y="1381"/>
                  <a:pt x="845" y="1397"/>
                </a:cubicBezTo>
                <a:cubicBezTo>
                  <a:pt x="845" y="1215"/>
                  <a:pt x="845" y="1215"/>
                  <a:pt x="845" y="1215"/>
                </a:cubicBezTo>
                <a:cubicBezTo>
                  <a:pt x="701" y="1215"/>
                  <a:pt x="701" y="1215"/>
                  <a:pt x="701" y="1215"/>
                </a:cubicBezTo>
                <a:cubicBezTo>
                  <a:pt x="701" y="1397"/>
                  <a:pt x="701" y="1397"/>
                  <a:pt x="701" y="1397"/>
                </a:cubicBezTo>
                <a:cubicBezTo>
                  <a:pt x="560" y="1381"/>
                  <a:pt x="430" y="1319"/>
                  <a:pt x="328" y="1217"/>
                </a:cubicBezTo>
                <a:cubicBezTo>
                  <a:pt x="227" y="1115"/>
                  <a:pt x="164" y="985"/>
                  <a:pt x="148" y="845"/>
                </a:cubicBezTo>
                <a:cubicBezTo>
                  <a:pt x="330" y="845"/>
                  <a:pt x="330" y="845"/>
                  <a:pt x="330" y="845"/>
                </a:cubicBezTo>
                <a:cubicBezTo>
                  <a:pt x="330" y="701"/>
                  <a:pt x="330" y="701"/>
                  <a:pt x="330" y="701"/>
                </a:cubicBezTo>
                <a:cubicBezTo>
                  <a:pt x="148" y="701"/>
                  <a:pt x="148" y="701"/>
                  <a:pt x="148" y="701"/>
                </a:cubicBezTo>
                <a:cubicBezTo>
                  <a:pt x="164" y="560"/>
                  <a:pt x="227" y="430"/>
                  <a:pt x="328" y="328"/>
                </a:cubicBezTo>
                <a:cubicBezTo>
                  <a:pt x="430" y="227"/>
                  <a:pt x="560" y="164"/>
                  <a:pt x="701" y="149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845" y="330"/>
                  <a:pt x="845" y="330"/>
                  <a:pt x="845" y="330"/>
                </a:cubicBezTo>
                <a:cubicBezTo>
                  <a:pt x="845" y="149"/>
                  <a:pt x="845" y="149"/>
                  <a:pt x="845" y="149"/>
                </a:cubicBezTo>
                <a:cubicBezTo>
                  <a:pt x="985" y="164"/>
                  <a:pt x="1115" y="227"/>
                  <a:pt x="1217" y="328"/>
                </a:cubicBezTo>
                <a:cubicBezTo>
                  <a:pt x="1318" y="430"/>
                  <a:pt x="1381" y="560"/>
                  <a:pt x="1397" y="701"/>
                </a:cubicBezTo>
                <a:cubicBezTo>
                  <a:pt x="1215" y="701"/>
                  <a:pt x="1215" y="701"/>
                  <a:pt x="1215" y="701"/>
                </a:cubicBezTo>
                <a:cubicBezTo>
                  <a:pt x="1215" y="845"/>
                  <a:pt x="1215" y="845"/>
                  <a:pt x="1215" y="845"/>
                </a:cubicBezTo>
                <a:cubicBezTo>
                  <a:pt x="1397" y="845"/>
                  <a:pt x="1397" y="845"/>
                  <a:pt x="1397" y="845"/>
                </a:cubicBezTo>
                <a:cubicBezTo>
                  <a:pt x="1381" y="985"/>
                  <a:pt x="1318" y="1115"/>
                  <a:pt x="1217" y="1217"/>
                </a:cubicBezTo>
                <a:close/>
              </a:path>
            </a:pathLst>
          </a:custGeom>
          <a:solidFill>
            <a:srgbClr val="281051">
              <a:lumMod val="25000"/>
              <a:lumOff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7"/>
          <p:cNvSpPr>
            <a:spLocks noChangeAspect="1" noEditPoints="1"/>
          </p:cNvSpPr>
          <p:nvPr/>
        </p:nvSpPr>
        <p:spPr bwMode="auto">
          <a:xfrm>
            <a:off x="926588" y="2956709"/>
            <a:ext cx="408035" cy="484082"/>
          </a:xfrm>
          <a:custGeom>
            <a:avLst/>
            <a:gdLst/>
            <a:ahLst/>
            <a:cxnLst>
              <a:cxn ang="0">
                <a:pos x="1" y="132"/>
              </a:cxn>
              <a:cxn ang="0">
                <a:pos x="7" y="95"/>
              </a:cxn>
              <a:cxn ang="0">
                <a:pos x="33" y="76"/>
              </a:cxn>
              <a:cxn ang="0">
                <a:pos x="37" y="76"/>
              </a:cxn>
              <a:cxn ang="0">
                <a:pos x="65" y="81"/>
              </a:cxn>
              <a:cxn ang="0">
                <a:pos x="63" y="86"/>
              </a:cxn>
              <a:cxn ang="0">
                <a:pos x="55" y="132"/>
              </a:cxn>
              <a:cxn ang="0">
                <a:pos x="55" y="183"/>
              </a:cxn>
              <a:cxn ang="0">
                <a:pos x="79" y="202"/>
              </a:cxn>
              <a:cxn ang="0">
                <a:pos x="80" y="278"/>
              </a:cxn>
              <a:cxn ang="0">
                <a:pos x="55" y="275"/>
              </a:cxn>
              <a:cxn ang="0">
                <a:pos x="23" y="266"/>
              </a:cxn>
              <a:cxn ang="0">
                <a:pos x="22" y="182"/>
              </a:cxn>
              <a:cxn ang="0">
                <a:pos x="1" y="177"/>
              </a:cxn>
              <a:cxn ang="0">
                <a:pos x="1" y="132"/>
              </a:cxn>
              <a:cxn ang="0">
                <a:pos x="79" y="39"/>
              </a:cxn>
              <a:cxn ang="0">
                <a:pos x="55" y="16"/>
              </a:cxn>
              <a:cxn ang="0">
                <a:pos x="30" y="39"/>
              </a:cxn>
              <a:cxn ang="0">
                <a:pos x="79" y="39"/>
              </a:cxn>
              <a:cxn ang="0">
                <a:pos x="185" y="81"/>
              </a:cxn>
              <a:cxn ang="0">
                <a:pos x="214" y="76"/>
              </a:cxn>
              <a:cxn ang="0">
                <a:pos x="218" y="76"/>
              </a:cxn>
              <a:cxn ang="0">
                <a:pos x="244" y="95"/>
              </a:cxn>
              <a:cxn ang="0">
                <a:pos x="250" y="132"/>
              </a:cxn>
              <a:cxn ang="0">
                <a:pos x="250" y="177"/>
              </a:cxn>
              <a:cxn ang="0">
                <a:pos x="229" y="182"/>
              </a:cxn>
              <a:cxn ang="0">
                <a:pos x="227" y="266"/>
              </a:cxn>
              <a:cxn ang="0">
                <a:pos x="196" y="275"/>
              </a:cxn>
              <a:cxn ang="0">
                <a:pos x="170" y="278"/>
              </a:cxn>
              <a:cxn ang="0">
                <a:pos x="172" y="202"/>
              </a:cxn>
              <a:cxn ang="0">
                <a:pos x="196" y="183"/>
              </a:cxn>
              <a:cxn ang="0">
                <a:pos x="196" y="132"/>
              </a:cxn>
              <a:cxn ang="0">
                <a:pos x="188" y="86"/>
              </a:cxn>
              <a:cxn ang="0">
                <a:pos x="185" y="81"/>
              </a:cxn>
              <a:cxn ang="0">
                <a:pos x="220" y="39"/>
              </a:cxn>
              <a:cxn ang="0">
                <a:pos x="196" y="16"/>
              </a:cxn>
              <a:cxn ang="0">
                <a:pos x="172" y="39"/>
              </a:cxn>
              <a:cxn ang="0">
                <a:pos x="220" y="39"/>
              </a:cxn>
              <a:cxn ang="0">
                <a:pos x="64" y="132"/>
              </a:cxn>
              <a:cxn ang="0">
                <a:pos x="71" y="90"/>
              </a:cxn>
              <a:cxn ang="0">
                <a:pos x="100" y="69"/>
              </a:cxn>
              <a:cxn ang="0">
                <a:pos x="105" y="69"/>
              </a:cxn>
              <a:cxn ang="0">
                <a:pos x="146" y="69"/>
              </a:cxn>
              <a:cxn ang="0">
                <a:pos x="150" y="69"/>
              </a:cxn>
              <a:cxn ang="0">
                <a:pos x="180" y="90"/>
              </a:cxn>
              <a:cxn ang="0">
                <a:pos x="187" y="132"/>
              </a:cxn>
              <a:cxn ang="0">
                <a:pos x="187" y="183"/>
              </a:cxn>
              <a:cxn ang="0">
                <a:pos x="163" y="189"/>
              </a:cxn>
              <a:cxn ang="0">
                <a:pos x="161" y="285"/>
              </a:cxn>
              <a:cxn ang="0">
                <a:pos x="125" y="295"/>
              </a:cxn>
              <a:cxn ang="0">
                <a:pos x="89" y="285"/>
              </a:cxn>
              <a:cxn ang="0">
                <a:pos x="88" y="189"/>
              </a:cxn>
              <a:cxn ang="0">
                <a:pos x="64" y="183"/>
              </a:cxn>
              <a:cxn ang="0">
                <a:pos x="64" y="132"/>
              </a:cxn>
              <a:cxn ang="0">
                <a:pos x="153" y="27"/>
              </a:cxn>
              <a:cxn ang="0">
                <a:pos x="125" y="0"/>
              </a:cxn>
              <a:cxn ang="0">
                <a:pos x="98" y="27"/>
              </a:cxn>
              <a:cxn ang="0">
                <a:pos x="153" y="27"/>
              </a:cxn>
            </a:cxnLst>
            <a:rect l="0" t="0" r="r" b="b"/>
            <a:pathLst>
              <a:path w="251" h="308">
                <a:moveTo>
                  <a:pt x="1" y="132"/>
                </a:moveTo>
                <a:cubicBezTo>
                  <a:pt x="1" y="119"/>
                  <a:pt x="1" y="105"/>
                  <a:pt x="7" y="95"/>
                </a:cubicBezTo>
                <a:cubicBezTo>
                  <a:pt x="12" y="85"/>
                  <a:pt x="21" y="76"/>
                  <a:pt x="33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44" y="84"/>
                  <a:pt x="56" y="86"/>
                  <a:pt x="65" y="81"/>
                </a:cubicBezTo>
                <a:cubicBezTo>
                  <a:pt x="65" y="83"/>
                  <a:pt x="64" y="84"/>
                  <a:pt x="63" y="86"/>
                </a:cubicBezTo>
                <a:cubicBezTo>
                  <a:pt x="56" y="100"/>
                  <a:pt x="55" y="117"/>
                  <a:pt x="55" y="132"/>
                </a:cubicBezTo>
                <a:cubicBezTo>
                  <a:pt x="55" y="149"/>
                  <a:pt x="56" y="166"/>
                  <a:pt x="55" y="183"/>
                </a:cubicBezTo>
                <a:cubicBezTo>
                  <a:pt x="54" y="195"/>
                  <a:pt x="67" y="202"/>
                  <a:pt x="79" y="202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73" y="283"/>
                  <a:pt x="61" y="283"/>
                  <a:pt x="55" y="275"/>
                </a:cubicBezTo>
                <a:cubicBezTo>
                  <a:pt x="45" y="286"/>
                  <a:pt x="23" y="282"/>
                  <a:pt x="23" y="266"/>
                </a:cubicBezTo>
                <a:cubicBezTo>
                  <a:pt x="22" y="182"/>
                  <a:pt x="22" y="182"/>
                  <a:pt x="22" y="182"/>
                </a:cubicBezTo>
                <a:cubicBezTo>
                  <a:pt x="17" y="187"/>
                  <a:pt x="0" y="185"/>
                  <a:pt x="1" y="177"/>
                </a:cubicBezTo>
                <a:cubicBezTo>
                  <a:pt x="1" y="158"/>
                  <a:pt x="1" y="150"/>
                  <a:pt x="1" y="132"/>
                </a:cubicBezTo>
                <a:close/>
                <a:moveTo>
                  <a:pt x="79" y="39"/>
                </a:moveTo>
                <a:cubicBezTo>
                  <a:pt x="78" y="26"/>
                  <a:pt x="69" y="16"/>
                  <a:pt x="55" y="16"/>
                </a:cubicBezTo>
                <a:cubicBezTo>
                  <a:pt x="39" y="16"/>
                  <a:pt x="31" y="26"/>
                  <a:pt x="30" y="39"/>
                </a:cubicBezTo>
                <a:cubicBezTo>
                  <a:pt x="30" y="90"/>
                  <a:pt x="79" y="89"/>
                  <a:pt x="79" y="39"/>
                </a:cubicBezTo>
                <a:close/>
                <a:moveTo>
                  <a:pt x="185" y="81"/>
                </a:moveTo>
                <a:cubicBezTo>
                  <a:pt x="195" y="86"/>
                  <a:pt x="206" y="84"/>
                  <a:pt x="214" y="76"/>
                </a:cubicBezTo>
                <a:cubicBezTo>
                  <a:pt x="218" y="76"/>
                  <a:pt x="218" y="76"/>
                  <a:pt x="218" y="76"/>
                </a:cubicBezTo>
                <a:cubicBezTo>
                  <a:pt x="229" y="76"/>
                  <a:pt x="239" y="85"/>
                  <a:pt x="244" y="95"/>
                </a:cubicBezTo>
                <a:cubicBezTo>
                  <a:pt x="249" y="105"/>
                  <a:pt x="250" y="119"/>
                  <a:pt x="250" y="132"/>
                </a:cubicBezTo>
                <a:cubicBezTo>
                  <a:pt x="250" y="150"/>
                  <a:pt x="250" y="158"/>
                  <a:pt x="250" y="177"/>
                </a:cubicBezTo>
                <a:cubicBezTo>
                  <a:pt x="251" y="185"/>
                  <a:pt x="233" y="187"/>
                  <a:pt x="229" y="182"/>
                </a:cubicBezTo>
                <a:cubicBezTo>
                  <a:pt x="227" y="266"/>
                  <a:pt x="227" y="266"/>
                  <a:pt x="227" y="266"/>
                </a:cubicBezTo>
                <a:cubicBezTo>
                  <a:pt x="227" y="282"/>
                  <a:pt x="205" y="286"/>
                  <a:pt x="196" y="275"/>
                </a:cubicBezTo>
                <a:cubicBezTo>
                  <a:pt x="190" y="283"/>
                  <a:pt x="177" y="283"/>
                  <a:pt x="170" y="278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83" y="202"/>
                  <a:pt x="196" y="195"/>
                  <a:pt x="196" y="183"/>
                </a:cubicBezTo>
                <a:cubicBezTo>
                  <a:pt x="195" y="166"/>
                  <a:pt x="196" y="149"/>
                  <a:pt x="196" y="132"/>
                </a:cubicBezTo>
                <a:cubicBezTo>
                  <a:pt x="196" y="117"/>
                  <a:pt x="195" y="100"/>
                  <a:pt x="188" y="86"/>
                </a:cubicBezTo>
                <a:cubicBezTo>
                  <a:pt x="187" y="84"/>
                  <a:pt x="186" y="83"/>
                  <a:pt x="185" y="81"/>
                </a:cubicBezTo>
                <a:close/>
                <a:moveTo>
                  <a:pt x="220" y="39"/>
                </a:moveTo>
                <a:cubicBezTo>
                  <a:pt x="220" y="26"/>
                  <a:pt x="210" y="16"/>
                  <a:pt x="196" y="16"/>
                </a:cubicBezTo>
                <a:cubicBezTo>
                  <a:pt x="181" y="16"/>
                  <a:pt x="172" y="26"/>
                  <a:pt x="172" y="39"/>
                </a:cubicBezTo>
                <a:cubicBezTo>
                  <a:pt x="172" y="90"/>
                  <a:pt x="220" y="89"/>
                  <a:pt x="220" y="39"/>
                </a:cubicBezTo>
                <a:close/>
                <a:moveTo>
                  <a:pt x="64" y="132"/>
                </a:moveTo>
                <a:cubicBezTo>
                  <a:pt x="64" y="118"/>
                  <a:pt x="65" y="102"/>
                  <a:pt x="71" y="90"/>
                </a:cubicBezTo>
                <a:cubicBezTo>
                  <a:pt x="77" y="79"/>
                  <a:pt x="88" y="69"/>
                  <a:pt x="100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17" y="80"/>
                  <a:pt x="134" y="80"/>
                  <a:pt x="146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63" y="69"/>
                  <a:pt x="174" y="79"/>
                  <a:pt x="180" y="90"/>
                </a:cubicBezTo>
                <a:cubicBezTo>
                  <a:pt x="186" y="102"/>
                  <a:pt x="187" y="118"/>
                  <a:pt x="187" y="132"/>
                </a:cubicBezTo>
                <a:cubicBezTo>
                  <a:pt x="187" y="153"/>
                  <a:pt x="187" y="162"/>
                  <a:pt x="187" y="183"/>
                </a:cubicBezTo>
                <a:cubicBezTo>
                  <a:pt x="187" y="193"/>
                  <a:pt x="168" y="196"/>
                  <a:pt x="163" y="189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1" y="304"/>
                  <a:pt x="136" y="308"/>
                  <a:pt x="125" y="295"/>
                </a:cubicBezTo>
                <a:cubicBezTo>
                  <a:pt x="115" y="308"/>
                  <a:pt x="89" y="304"/>
                  <a:pt x="89" y="285"/>
                </a:cubicBezTo>
                <a:cubicBezTo>
                  <a:pt x="88" y="189"/>
                  <a:pt x="88" y="189"/>
                  <a:pt x="88" y="189"/>
                </a:cubicBezTo>
                <a:cubicBezTo>
                  <a:pt x="83" y="196"/>
                  <a:pt x="63" y="193"/>
                  <a:pt x="64" y="183"/>
                </a:cubicBezTo>
                <a:cubicBezTo>
                  <a:pt x="64" y="162"/>
                  <a:pt x="64" y="153"/>
                  <a:pt x="64" y="132"/>
                </a:cubicBezTo>
                <a:close/>
                <a:moveTo>
                  <a:pt x="153" y="27"/>
                </a:moveTo>
                <a:cubicBezTo>
                  <a:pt x="153" y="12"/>
                  <a:pt x="142" y="0"/>
                  <a:pt x="125" y="0"/>
                </a:cubicBezTo>
                <a:cubicBezTo>
                  <a:pt x="108" y="0"/>
                  <a:pt x="98" y="12"/>
                  <a:pt x="98" y="27"/>
                </a:cubicBezTo>
                <a:cubicBezTo>
                  <a:pt x="98" y="84"/>
                  <a:pt x="153" y="83"/>
                  <a:pt x="153" y="27"/>
                </a:cubicBezTo>
                <a:close/>
              </a:path>
            </a:pathLst>
          </a:custGeom>
          <a:solidFill>
            <a:srgbClr val="ED673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205"/>
          <p:cNvGrpSpPr>
            <a:grpSpLocks noChangeAspect="1"/>
          </p:cNvGrpSpPr>
          <p:nvPr/>
        </p:nvGrpSpPr>
        <p:grpSpPr>
          <a:xfrm>
            <a:off x="903279" y="4059395"/>
            <a:ext cx="428361" cy="468763"/>
            <a:chOff x="2679700" y="2424113"/>
            <a:chExt cx="846138" cy="960684"/>
          </a:xfrm>
          <a:solidFill>
            <a:srgbClr val="FBB040"/>
          </a:solidFill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3076575" y="2730500"/>
              <a:ext cx="9525" cy="7937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2" y="1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3074988" y="2732088"/>
              <a:ext cx="11113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2679700" y="2424113"/>
              <a:ext cx="496888" cy="442912"/>
            </a:xfrm>
            <a:custGeom>
              <a:avLst/>
              <a:gdLst/>
              <a:ahLst/>
              <a:cxnLst>
                <a:cxn ang="0">
                  <a:pos x="235" y="178"/>
                </a:cxn>
                <a:cxn ang="0">
                  <a:pos x="175" y="231"/>
                </a:cxn>
                <a:cxn ang="0">
                  <a:pos x="169" y="230"/>
                </a:cxn>
                <a:cxn ang="0">
                  <a:pos x="15" y="142"/>
                </a:cxn>
                <a:cxn ang="0">
                  <a:pos x="12" y="140"/>
                </a:cxn>
                <a:cxn ang="0">
                  <a:pos x="26" y="58"/>
                </a:cxn>
                <a:cxn ang="0">
                  <a:pos x="89" y="5"/>
                </a:cxn>
                <a:cxn ang="0">
                  <a:pos x="92" y="6"/>
                </a:cxn>
                <a:cxn ang="0">
                  <a:pos x="246" y="94"/>
                </a:cxn>
                <a:cxn ang="0">
                  <a:pos x="251" y="98"/>
                </a:cxn>
                <a:cxn ang="0">
                  <a:pos x="235" y="178"/>
                </a:cxn>
              </a:cxnLst>
              <a:rect l="0" t="0" r="r" b="b"/>
              <a:pathLst>
                <a:path w="260" h="232">
                  <a:moveTo>
                    <a:pt x="235" y="178"/>
                  </a:moveTo>
                  <a:cubicBezTo>
                    <a:pt x="217" y="210"/>
                    <a:pt x="191" y="232"/>
                    <a:pt x="175" y="231"/>
                  </a:cubicBezTo>
                  <a:cubicBezTo>
                    <a:pt x="173" y="231"/>
                    <a:pt x="171" y="231"/>
                    <a:pt x="169" y="23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1"/>
                    <a:pt x="13" y="141"/>
                    <a:pt x="12" y="140"/>
                  </a:cubicBezTo>
                  <a:cubicBezTo>
                    <a:pt x="0" y="128"/>
                    <a:pt x="6" y="93"/>
                    <a:pt x="26" y="58"/>
                  </a:cubicBezTo>
                  <a:cubicBezTo>
                    <a:pt x="45" y="23"/>
                    <a:pt x="73" y="0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246" y="94"/>
                    <a:pt x="246" y="94"/>
                    <a:pt x="246" y="94"/>
                  </a:cubicBezTo>
                  <a:cubicBezTo>
                    <a:pt x="248" y="95"/>
                    <a:pt x="250" y="96"/>
                    <a:pt x="251" y="98"/>
                  </a:cubicBezTo>
                  <a:cubicBezTo>
                    <a:pt x="260" y="112"/>
                    <a:pt x="254" y="145"/>
                    <a:pt x="235" y="1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2979738" y="2647950"/>
              <a:ext cx="368300" cy="301625"/>
            </a:xfrm>
            <a:custGeom>
              <a:avLst/>
              <a:gdLst/>
              <a:ahLst/>
              <a:cxnLst>
                <a:cxn ang="0">
                  <a:pos x="42" y="113"/>
                </a:cxn>
                <a:cxn ang="0">
                  <a:pos x="94" y="69"/>
                </a:cxn>
                <a:cxn ang="0">
                  <a:pos x="106" y="1"/>
                </a:cxn>
                <a:cxn ang="0">
                  <a:pos x="105" y="0"/>
                </a:cxn>
                <a:cxn ang="0">
                  <a:pos x="106" y="0"/>
                </a:cxn>
                <a:cxn ang="0">
                  <a:pos x="179" y="42"/>
                </a:cxn>
                <a:cxn ang="0">
                  <a:pos x="176" y="115"/>
                </a:cxn>
                <a:cxn ang="0">
                  <a:pos x="115" y="155"/>
                </a:cxn>
                <a:cxn ang="0">
                  <a:pos x="0" y="90"/>
                </a:cxn>
                <a:cxn ang="0">
                  <a:pos x="40" y="113"/>
                </a:cxn>
                <a:cxn ang="0">
                  <a:pos x="42" y="113"/>
                </a:cxn>
              </a:cxnLst>
              <a:rect l="0" t="0" r="r" b="b"/>
              <a:pathLst>
                <a:path w="193" h="158">
                  <a:moveTo>
                    <a:pt x="42" y="113"/>
                  </a:moveTo>
                  <a:cubicBezTo>
                    <a:pt x="55" y="117"/>
                    <a:pt x="78" y="98"/>
                    <a:pt x="94" y="69"/>
                  </a:cubicBezTo>
                  <a:cubicBezTo>
                    <a:pt x="111" y="39"/>
                    <a:pt x="115" y="10"/>
                    <a:pt x="106" y="1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06" y="0"/>
                    <a:pt x="179" y="42"/>
                    <a:pt x="179" y="42"/>
                  </a:cubicBezTo>
                  <a:cubicBezTo>
                    <a:pt x="189" y="52"/>
                    <a:pt x="193" y="86"/>
                    <a:pt x="176" y="115"/>
                  </a:cubicBezTo>
                  <a:cubicBezTo>
                    <a:pt x="159" y="144"/>
                    <a:pt x="129" y="158"/>
                    <a:pt x="115" y="155"/>
                  </a:cubicBezTo>
                  <a:cubicBezTo>
                    <a:pt x="114" y="155"/>
                    <a:pt x="0" y="90"/>
                    <a:pt x="0" y="90"/>
                  </a:cubicBezTo>
                  <a:cubicBezTo>
                    <a:pt x="0" y="90"/>
                    <a:pt x="41" y="113"/>
                    <a:pt x="40" y="113"/>
                  </a:cubicBezTo>
                  <a:cubicBezTo>
                    <a:pt x="41" y="113"/>
                    <a:pt x="41" y="113"/>
                    <a:pt x="42" y="1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>
              <a:off x="3263900" y="2792413"/>
              <a:ext cx="261938" cy="227012"/>
            </a:xfrm>
            <a:custGeom>
              <a:avLst/>
              <a:gdLst/>
              <a:ahLst/>
              <a:cxnLst>
                <a:cxn ang="0">
                  <a:pos x="129" y="98"/>
                </a:cxn>
                <a:cxn ang="0">
                  <a:pos x="98" y="113"/>
                </a:cxn>
                <a:cxn ang="0">
                  <a:pos x="81" y="104"/>
                </a:cxn>
                <a:cxn ang="0">
                  <a:pos x="77" y="100"/>
                </a:cxn>
                <a:cxn ang="0">
                  <a:pos x="54" y="107"/>
                </a:cxn>
                <a:cxn ang="0">
                  <a:pos x="0" y="76"/>
                </a:cxn>
                <a:cxn ang="0">
                  <a:pos x="3" y="78"/>
                </a:cxn>
                <a:cxn ang="0">
                  <a:pos x="3" y="78"/>
                </a:cxn>
                <a:cxn ang="0">
                  <a:pos x="40" y="47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99" y="29"/>
                </a:cxn>
                <a:cxn ang="0">
                  <a:pos x="104" y="53"/>
                </a:cxn>
                <a:cxn ang="0">
                  <a:pos x="109" y="54"/>
                </a:cxn>
                <a:cxn ang="0">
                  <a:pos x="126" y="64"/>
                </a:cxn>
                <a:cxn ang="0">
                  <a:pos x="129" y="98"/>
                </a:cxn>
              </a:cxnLst>
              <a:rect l="0" t="0" r="r" b="b"/>
              <a:pathLst>
                <a:path w="137" h="119">
                  <a:moveTo>
                    <a:pt x="129" y="98"/>
                  </a:moveTo>
                  <a:cubicBezTo>
                    <a:pt x="122" y="112"/>
                    <a:pt x="107" y="119"/>
                    <a:pt x="98" y="11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3"/>
                    <a:pt x="78" y="102"/>
                    <a:pt x="77" y="100"/>
                  </a:cubicBezTo>
                  <a:cubicBezTo>
                    <a:pt x="68" y="106"/>
                    <a:pt x="59" y="108"/>
                    <a:pt x="54" y="107"/>
                  </a:cubicBezTo>
                  <a:cubicBezTo>
                    <a:pt x="54" y="107"/>
                    <a:pt x="23" y="90"/>
                    <a:pt x="0" y="76"/>
                  </a:cubicBezTo>
                  <a:cubicBezTo>
                    <a:pt x="2" y="77"/>
                    <a:pt x="3" y="78"/>
                    <a:pt x="3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3" y="81"/>
                    <a:pt x="28" y="68"/>
                    <a:pt x="40" y="47"/>
                  </a:cubicBezTo>
                  <a:cubicBezTo>
                    <a:pt x="51" y="27"/>
                    <a:pt x="54" y="7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8" y="0"/>
                    <a:pt x="48" y="0"/>
                  </a:cubicBezTo>
                  <a:cubicBezTo>
                    <a:pt x="48" y="0"/>
                    <a:pt x="98" y="29"/>
                    <a:pt x="99" y="29"/>
                  </a:cubicBezTo>
                  <a:cubicBezTo>
                    <a:pt x="102" y="33"/>
                    <a:pt x="105" y="42"/>
                    <a:pt x="104" y="53"/>
                  </a:cubicBezTo>
                  <a:cubicBezTo>
                    <a:pt x="106" y="53"/>
                    <a:pt x="108" y="53"/>
                    <a:pt x="109" y="54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36" y="69"/>
                    <a:pt x="137" y="85"/>
                    <a:pt x="129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2705100" y="2447925"/>
              <a:ext cx="179388" cy="249237"/>
            </a:xfrm>
            <a:custGeom>
              <a:avLst/>
              <a:gdLst/>
              <a:ahLst/>
              <a:cxnLst>
                <a:cxn ang="0">
                  <a:pos x="74" y="80"/>
                </a:cxn>
                <a:cxn ang="0">
                  <a:pos x="15" y="122"/>
                </a:cxn>
                <a:cxn ang="0">
                  <a:pos x="21" y="50"/>
                </a:cxn>
                <a:cxn ang="0">
                  <a:pos x="80" y="8"/>
                </a:cxn>
                <a:cxn ang="0">
                  <a:pos x="74" y="80"/>
                </a:cxn>
              </a:cxnLst>
              <a:rect l="0" t="0" r="r" b="b"/>
              <a:pathLst>
                <a:path w="94" h="130">
                  <a:moveTo>
                    <a:pt x="74" y="80"/>
                  </a:moveTo>
                  <a:cubicBezTo>
                    <a:pt x="56" y="111"/>
                    <a:pt x="29" y="130"/>
                    <a:pt x="15" y="122"/>
                  </a:cubicBezTo>
                  <a:cubicBezTo>
                    <a:pt x="0" y="114"/>
                    <a:pt x="3" y="81"/>
                    <a:pt x="21" y="50"/>
                  </a:cubicBezTo>
                  <a:cubicBezTo>
                    <a:pt x="39" y="18"/>
                    <a:pt x="65" y="0"/>
                    <a:pt x="80" y="8"/>
                  </a:cubicBezTo>
                  <a:cubicBezTo>
                    <a:pt x="94" y="16"/>
                    <a:pt x="92" y="48"/>
                    <a:pt x="74" y="80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2727325" y="2486025"/>
              <a:ext cx="107950" cy="158750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56" y="8"/>
                </a:cxn>
                <a:cxn ang="0">
                  <a:pos x="53" y="6"/>
                </a:cxn>
                <a:cxn ang="0">
                  <a:pos x="14" y="34"/>
                </a:cxn>
                <a:cxn ang="0">
                  <a:pos x="10" y="82"/>
                </a:cxn>
                <a:cxn ang="0">
                  <a:pos x="14" y="83"/>
                </a:cxn>
                <a:cxn ang="0">
                  <a:pos x="21" y="37"/>
                </a:cxn>
              </a:cxnLst>
              <a:rect l="0" t="0" r="r" b="b"/>
              <a:pathLst>
                <a:path w="56" h="83">
                  <a:moveTo>
                    <a:pt x="21" y="37"/>
                  </a:moveTo>
                  <a:cubicBezTo>
                    <a:pt x="31" y="19"/>
                    <a:pt x="46" y="7"/>
                    <a:pt x="56" y="8"/>
                  </a:cubicBezTo>
                  <a:cubicBezTo>
                    <a:pt x="55" y="7"/>
                    <a:pt x="54" y="6"/>
                    <a:pt x="53" y="6"/>
                  </a:cubicBezTo>
                  <a:cubicBezTo>
                    <a:pt x="44" y="0"/>
                    <a:pt x="26" y="13"/>
                    <a:pt x="14" y="34"/>
                  </a:cubicBezTo>
                  <a:cubicBezTo>
                    <a:pt x="2" y="55"/>
                    <a:pt x="0" y="76"/>
                    <a:pt x="10" y="82"/>
                  </a:cubicBezTo>
                  <a:cubicBezTo>
                    <a:pt x="11" y="83"/>
                    <a:pt x="13" y="83"/>
                    <a:pt x="14" y="83"/>
                  </a:cubicBezTo>
                  <a:cubicBezTo>
                    <a:pt x="7" y="76"/>
                    <a:pt x="10" y="56"/>
                    <a:pt x="21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auto">
            <a:xfrm>
              <a:off x="3040064" y="2921248"/>
              <a:ext cx="115887" cy="114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2940050" y="3056185"/>
              <a:ext cx="331789" cy="328612"/>
            </a:xfrm>
            <a:custGeom>
              <a:avLst/>
              <a:gdLst/>
              <a:ahLst/>
              <a:cxnLst>
                <a:cxn ang="0">
                  <a:pos x="174" y="158"/>
                </a:cxn>
                <a:cxn ang="0">
                  <a:pos x="166" y="170"/>
                </a:cxn>
                <a:cxn ang="0">
                  <a:pos x="153" y="158"/>
                </a:cxn>
                <a:cxn ang="0">
                  <a:pos x="126" y="21"/>
                </a:cxn>
                <a:cxn ang="0">
                  <a:pos x="96" y="21"/>
                </a:cxn>
                <a:cxn ang="0">
                  <a:pos x="96" y="157"/>
                </a:cxn>
                <a:cxn ang="0">
                  <a:pos x="86" y="172"/>
                </a:cxn>
                <a:cxn ang="0">
                  <a:pos x="75" y="157"/>
                </a:cxn>
                <a:cxn ang="0">
                  <a:pos x="75" y="21"/>
                </a:cxn>
                <a:cxn ang="0">
                  <a:pos x="48" y="21"/>
                </a:cxn>
                <a:cxn ang="0">
                  <a:pos x="21" y="158"/>
                </a:cxn>
                <a:cxn ang="0">
                  <a:pos x="8" y="170"/>
                </a:cxn>
                <a:cxn ang="0">
                  <a:pos x="0" y="158"/>
                </a:cxn>
                <a:cxn ang="0">
                  <a:pos x="1" y="154"/>
                </a:cxn>
                <a:cxn ang="0">
                  <a:pos x="28" y="18"/>
                </a:cxn>
                <a:cxn ang="0">
                  <a:pos x="25" y="11"/>
                </a:cxn>
                <a:cxn ang="0">
                  <a:pos x="36" y="0"/>
                </a:cxn>
                <a:cxn ang="0">
                  <a:pos x="136" y="0"/>
                </a:cxn>
                <a:cxn ang="0">
                  <a:pos x="146" y="11"/>
                </a:cxn>
                <a:cxn ang="0">
                  <a:pos x="146" y="15"/>
                </a:cxn>
                <a:cxn ang="0">
                  <a:pos x="146" y="16"/>
                </a:cxn>
                <a:cxn ang="0">
                  <a:pos x="174" y="154"/>
                </a:cxn>
                <a:cxn ang="0">
                  <a:pos x="174" y="158"/>
                </a:cxn>
              </a:cxnLst>
              <a:rect l="0" t="0" r="r" b="b"/>
              <a:pathLst>
                <a:path w="174" h="172">
                  <a:moveTo>
                    <a:pt x="174" y="158"/>
                  </a:moveTo>
                  <a:cubicBezTo>
                    <a:pt x="174" y="164"/>
                    <a:pt x="171" y="169"/>
                    <a:pt x="166" y="170"/>
                  </a:cubicBezTo>
                  <a:cubicBezTo>
                    <a:pt x="161" y="172"/>
                    <a:pt x="155" y="166"/>
                    <a:pt x="153" y="158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157"/>
                    <a:pt x="96" y="157"/>
                    <a:pt x="96" y="157"/>
                  </a:cubicBezTo>
                  <a:cubicBezTo>
                    <a:pt x="96" y="165"/>
                    <a:pt x="92" y="172"/>
                    <a:pt x="86" y="172"/>
                  </a:cubicBezTo>
                  <a:cubicBezTo>
                    <a:pt x="80" y="172"/>
                    <a:pt x="75" y="166"/>
                    <a:pt x="75" y="15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19" y="166"/>
                    <a:pt x="13" y="172"/>
                    <a:pt x="8" y="170"/>
                  </a:cubicBezTo>
                  <a:cubicBezTo>
                    <a:pt x="3" y="169"/>
                    <a:pt x="0" y="164"/>
                    <a:pt x="0" y="158"/>
                  </a:cubicBezTo>
                  <a:cubicBezTo>
                    <a:pt x="0" y="157"/>
                    <a:pt x="0" y="155"/>
                    <a:pt x="1" y="15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6" y="16"/>
                    <a:pt x="25" y="13"/>
                    <a:pt x="25" y="11"/>
                  </a:cubicBezTo>
                  <a:cubicBezTo>
                    <a:pt x="25" y="5"/>
                    <a:pt x="30" y="0"/>
                    <a:pt x="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2" y="0"/>
                    <a:pt x="146" y="5"/>
                    <a:pt x="146" y="11"/>
                  </a:cubicBezTo>
                  <a:cubicBezTo>
                    <a:pt x="146" y="12"/>
                    <a:pt x="146" y="13"/>
                    <a:pt x="146" y="15"/>
                  </a:cubicBezTo>
                  <a:cubicBezTo>
                    <a:pt x="146" y="15"/>
                    <a:pt x="146" y="16"/>
                    <a:pt x="146" y="16"/>
                  </a:cubicBezTo>
                  <a:cubicBezTo>
                    <a:pt x="174" y="154"/>
                    <a:pt x="174" y="154"/>
                    <a:pt x="174" y="154"/>
                  </a:cubicBezTo>
                  <a:cubicBezTo>
                    <a:pt x="174" y="155"/>
                    <a:pt x="174" y="157"/>
                    <a:pt x="174" y="1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1" name="Přímá spojnice se šipkou 30"/>
          <p:cNvCxnSpPr/>
          <p:nvPr/>
        </p:nvCxnSpPr>
        <p:spPr>
          <a:xfrm flipH="1">
            <a:off x="863600" y="2635216"/>
            <a:ext cx="6692760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32" name="Přímá spojnice se šipkou 31"/>
          <p:cNvCxnSpPr/>
          <p:nvPr/>
        </p:nvCxnSpPr>
        <p:spPr>
          <a:xfrm flipH="1">
            <a:off x="863600" y="1576541"/>
            <a:ext cx="6692760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cxnSp>
        <p:nvCxnSpPr>
          <p:cNvPr id="33" name="Přímá spojnice se šipkou 32"/>
          <p:cNvCxnSpPr/>
          <p:nvPr/>
        </p:nvCxnSpPr>
        <p:spPr>
          <a:xfrm flipH="1">
            <a:off x="863600" y="3737900"/>
            <a:ext cx="6692760" cy="0"/>
          </a:xfrm>
          <a:prstGeom prst="straightConnector1">
            <a:avLst/>
          </a:prstGeom>
          <a:noFill/>
          <a:ln w="28575" cap="rnd" cmpd="sng" algn="ctr">
            <a:solidFill>
              <a:srgbClr val="FFFFFF"/>
            </a:solidFill>
            <a:prstDash val="sysDot"/>
            <a:tailEnd type="none" w="med" len="sm"/>
          </a:ln>
          <a:effectLst/>
        </p:spPr>
      </p:cxnSp>
      <p:sp>
        <p:nvSpPr>
          <p:cNvPr id="34" name="Zástupný symbol pro zápatí 1">
            <a:extLst>
              <a:ext uri="{FF2B5EF4-FFF2-40B4-BE49-F238E27FC236}">
                <a16:creationId xmlns:a16="http://schemas.microsoft.com/office/drawing/2014/main" id="{00FB2822-324B-4102-ADFA-A074A62EAD43}"/>
              </a:ext>
            </a:extLst>
          </p:cNvPr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bg1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35" name="Zástupný symbol pro číslo snímku 3">
            <a:extLst>
              <a:ext uri="{FF2B5EF4-FFF2-40B4-BE49-F238E27FC236}">
                <a16:creationId xmlns:a16="http://schemas.microsoft.com/office/drawing/2014/main" id="{37AB98DE-23A5-4F50-BD22-336994916CB4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bg1"/>
                </a:solidFill>
              </a:rPr>
              <a:pPr/>
              <a:t>2</a:t>
            </a:fld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96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1D530F5-A446-420B-897B-03D796E0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9736"/>
              </p:ext>
            </p:extLst>
          </p:nvPr>
        </p:nvGraphicFramePr>
        <p:xfrm>
          <a:off x="333092" y="771550"/>
          <a:ext cx="8359828" cy="3392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56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353737143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102788443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12829403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3495116325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428706281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3699921618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2117108615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341383000"/>
                    </a:ext>
                  </a:extLst>
                </a:gridCol>
              </a:tblGrid>
              <a:tr h="857806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Sousedská večeře / grilování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Společná brigáda na zlepšení prostoru v lokalitě, kde žijeme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Sousedský jarmark / bazar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Letní kino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420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Víkendová sousedská snídaně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5449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Společná přednáška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9996"/>
                  </a:ext>
                </a:extLst>
              </a:tr>
            </a:tbl>
          </a:graphicData>
        </a:graphic>
      </p:graphicFrame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O8. Jaký typ sousedské akce by pro Vás byl nejatraktivnější?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2517"/>
            <a:ext cx="3895297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Jaký typ sousedské akce by byl pro Pražany nejatraktivnější?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endParaRPr lang="en-US" sz="11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595215" cy="469722"/>
          </a:xfrm>
        </p:spPr>
        <p:txBody>
          <a:bodyPr>
            <a:noAutofit/>
          </a:bodyPr>
          <a:lstStyle/>
          <a:p>
            <a:r>
              <a:rPr lang="cs-CZ" sz="1800" dirty="0"/>
              <a:t>Sousedská večere nebo společné grilování je zajímavý typ akce pro obyvatele všech obvodů Prahy.</a:t>
            </a:r>
            <a:endParaRPr lang="en-US" sz="18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61D4540-6F7E-4099-8CBC-8AEE0ED00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650136"/>
              </p:ext>
            </p:extLst>
          </p:nvPr>
        </p:nvGraphicFramePr>
        <p:xfrm>
          <a:off x="2555776" y="1339465"/>
          <a:ext cx="1800200" cy="280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EBD1CE80-02E0-4AD9-A65E-917BA530B2F8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20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9" name="Řečová bublina: obdélníkový bublinový popisek 8">
            <a:extLst>
              <a:ext uri="{FF2B5EF4-FFF2-40B4-BE49-F238E27FC236}">
                <a16:creationId xmlns:a16="http://schemas.microsoft.com/office/drawing/2014/main" id="{58BC77CB-8E02-4304-8C3D-AE4C34B7ABB5}"/>
              </a:ext>
            </a:extLst>
          </p:cNvPr>
          <p:cNvSpPr/>
          <p:nvPr/>
        </p:nvSpPr>
        <p:spPr>
          <a:xfrm>
            <a:off x="4211960" y="4443958"/>
            <a:ext cx="3888432" cy="348053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Sousedskou akci ve formě sousedského jarmarku či bazaru by nejvíce ocenili rozvedení lidé.</a:t>
            </a:r>
          </a:p>
        </p:txBody>
      </p:sp>
    </p:spTree>
    <p:extLst>
      <p:ext uri="{BB962C8B-B14F-4D97-AF65-F5344CB8AC3E}">
        <p14:creationId xmlns:p14="http://schemas.microsoft.com/office/powerpoint/2010/main" val="3841147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O9. Máte nějakou partu/skupinu lidí, se kterými se pravidelně potkáváte?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2517"/>
            <a:ext cx="5434180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Mají obyvatelé Prahy nějakou partu/skupinu lidí, se kterými se pravidelně potkávají?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endParaRPr lang="en-US" sz="11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Tři čtvrtiny Pražanů mají nějakou partu či skupinu kamarádů, se kterými se pravidelně potkávají.</a:t>
            </a:r>
            <a:endParaRPr lang="en-US" sz="1800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75E8C12-C590-4186-8C12-8033AC399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388337"/>
              </p:ext>
            </p:extLst>
          </p:nvPr>
        </p:nvGraphicFramePr>
        <p:xfrm>
          <a:off x="-320879" y="1295762"/>
          <a:ext cx="367240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A9DCAE27-75D2-4FCA-8778-CED30F920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559066"/>
              </p:ext>
            </p:extLst>
          </p:nvPr>
        </p:nvGraphicFramePr>
        <p:xfrm>
          <a:off x="2771800" y="1361624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3BB12244-2FCF-4DD6-867C-23433AB81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915495"/>
              </p:ext>
            </p:extLst>
          </p:nvPr>
        </p:nvGraphicFramePr>
        <p:xfrm>
          <a:off x="3658965" y="1358822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FF22BB98-551D-4BBA-9C28-9948F8BAB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980762"/>
              </p:ext>
            </p:extLst>
          </p:nvPr>
        </p:nvGraphicFramePr>
        <p:xfrm>
          <a:off x="4485834" y="1356020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DFBD07B9-2030-4B62-8E39-28250C69F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615591"/>
              </p:ext>
            </p:extLst>
          </p:nvPr>
        </p:nvGraphicFramePr>
        <p:xfrm>
          <a:off x="5372999" y="1353218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2505B097-6F8E-4E45-9F79-B0237E67D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6310203"/>
              </p:ext>
            </p:extLst>
          </p:nvPr>
        </p:nvGraphicFramePr>
        <p:xfrm>
          <a:off x="6260164" y="1350416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Graf 23">
            <a:extLst>
              <a:ext uri="{FF2B5EF4-FFF2-40B4-BE49-F238E27FC236}">
                <a16:creationId xmlns:a16="http://schemas.microsoft.com/office/drawing/2014/main" id="{5F225F33-2CC8-41FF-AB44-CD81377FA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286415"/>
              </p:ext>
            </p:extLst>
          </p:nvPr>
        </p:nvGraphicFramePr>
        <p:xfrm>
          <a:off x="7147329" y="1347614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Graf 26">
            <a:extLst>
              <a:ext uri="{FF2B5EF4-FFF2-40B4-BE49-F238E27FC236}">
                <a16:creationId xmlns:a16="http://schemas.microsoft.com/office/drawing/2014/main" id="{EAECE10D-6A3F-4F81-BED2-F83CD0338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384157"/>
              </p:ext>
            </p:extLst>
          </p:nvPr>
        </p:nvGraphicFramePr>
        <p:xfrm>
          <a:off x="7968600" y="1356020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ovéPole 27">
            <a:extLst>
              <a:ext uri="{FF2B5EF4-FFF2-40B4-BE49-F238E27FC236}">
                <a16:creationId xmlns:a16="http://schemas.microsoft.com/office/drawing/2014/main" id="{B138D35C-0045-4A7F-B642-B70222771FA9}"/>
              </a:ext>
            </a:extLst>
          </p:cNvPr>
          <p:cNvSpPr txBox="1"/>
          <p:nvPr/>
        </p:nvSpPr>
        <p:spPr>
          <a:xfrm>
            <a:off x="1304906" y="3865092"/>
            <a:ext cx="89083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Total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259454B-73C3-4205-919C-6E4133604FE3}"/>
              </a:ext>
            </a:extLst>
          </p:cNvPr>
          <p:cNvSpPr txBox="1"/>
          <p:nvPr/>
        </p:nvSpPr>
        <p:spPr>
          <a:xfrm>
            <a:off x="3062954" y="2321344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Muži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62B8764-ADA0-4919-9CE0-4134D2C97338}"/>
              </a:ext>
            </a:extLst>
          </p:cNvPr>
          <p:cNvSpPr txBox="1"/>
          <p:nvPr/>
        </p:nvSpPr>
        <p:spPr>
          <a:xfrm>
            <a:off x="3960955" y="2326044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Ženy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5E28A51-D662-40C3-8334-1EBEC8910BD1}"/>
              </a:ext>
            </a:extLst>
          </p:cNvPr>
          <p:cNvSpPr txBox="1"/>
          <p:nvPr/>
        </p:nvSpPr>
        <p:spPr>
          <a:xfrm>
            <a:off x="4713341" y="2315740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18-26 let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1EF7420-C336-4D79-9145-7374076D2124}"/>
              </a:ext>
            </a:extLst>
          </p:cNvPr>
          <p:cNvSpPr txBox="1"/>
          <p:nvPr/>
        </p:nvSpPr>
        <p:spPr>
          <a:xfrm>
            <a:off x="5594325" y="2319247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27-35 let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E36690D-24C4-44F2-8FF0-9B02B777EA9C}"/>
              </a:ext>
            </a:extLst>
          </p:cNvPr>
          <p:cNvSpPr txBox="1"/>
          <p:nvPr/>
        </p:nvSpPr>
        <p:spPr>
          <a:xfrm>
            <a:off x="6460310" y="2321344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36-44 let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70DD5A9-A98B-4CCB-BCEC-51645AE402E6}"/>
              </a:ext>
            </a:extLst>
          </p:cNvPr>
          <p:cNvSpPr txBox="1"/>
          <p:nvPr/>
        </p:nvSpPr>
        <p:spPr>
          <a:xfrm>
            <a:off x="7342014" y="2321344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45-53 let</a:t>
            </a:r>
          </a:p>
        </p:txBody>
      </p:sp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32C3A05B-4B6C-4DF7-A67C-812E8DFB0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085395"/>
              </p:ext>
            </p:extLst>
          </p:nvPr>
        </p:nvGraphicFramePr>
        <p:xfrm>
          <a:off x="3203848" y="2585760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8" name="Graf 37">
            <a:extLst>
              <a:ext uri="{FF2B5EF4-FFF2-40B4-BE49-F238E27FC236}">
                <a16:creationId xmlns:a16="http://schemas.microsoft.com/office/drawing/2014/main" id="{F419D8D8-D3F7-4F5B-97D8-623B0A87A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60462"/>
              </p:ext>
            </p:extLst>
          </p:nvPr>
        </p:nvGraphicFramePr>
        <p:xfrm>
          <a:off x="4091013" y="2582958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Graf 38">
            <a:extLst>
              <a:ext uri="{FF2B5EF4-FFF2-40B4-BE49-F238E27FC236}">
                <a16:creationId xmlns:a16="http://schemas.microsoft.com/office/drawing/2014/main" id="{A3532AA8-8506-4569-AD45-47BC9E61C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442129"/>
              </p:ext>
            </p:extLst>
          </p:nvPr>
        </p:nvGraphicFramePr>
        <p:xfrm>
          <a:off x="4917882" y="2580156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EFE23992-367C-49AA-A01B-DC3B2E724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996744"/>
              </p:ext>
            </p:extLst>
          </p:nvPr>
        </p:nvGraphicFramePr>
        <p:xfrm>
          <a:off x="5805047" y="2577354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41" name="Graf 40">
            <a:extLst>
              <a:ext uri="{FF2B5EF4-FFF2-40B4-BE49-F238E27FC236}">
                <a16:creationId xmlns:a16="http://schemas.microsoft.com/office/drawing/2014/main" id="{8D29AAAD-8155-47A4-A5B9-89201C887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155588"/>
              </p:ext>
            </p:extLst>
          </p:nvPr>
        </p:nvGraphicFramePr>
        <p:xfrm>
          <a:off x="6692212" y="2574552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2" name="Graf 41">
            <a:extLst>
              <a:ext uri="{FF2B5EF4-FFF2-40B4-BE49-F238E27FC236}">
                <a16:creationId xmlns:a16="http://schemas.microsoft.com/office/drawing/2014/main" id="{10A1610C-D86C-4940-A5DA-82256BF17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332154"/>
              </p:ext>
            </p:extLst>
          </p:nvPr>
        </p:nvGraphicFramePr>
        <p:xfrm>
          <a:off x="7579377" y="2571750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3" name="TextovéPole 42">
            <a:extLst>
              <a:ext uri="{FF2B5EF4-FFF2-40B4-BE49-F238E27FC236}">
                <a16:creationId xmlns:a16="http://schemas.microsoft.com/office/drawing/2014/main" id="{43526E39-0DF7-4B03-8989-0ED0E64246FB}"/>
              </a:ext>
            </a:extLst>
          </p:cNvPr>
          <p:cNvSpPr txBox="1"/>
          <p:nvPr/>
        </p:nvSpPr>
        <p:spPr>
          <a:xfrm>
            <a:off x="8133857" y="2321366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54-65 let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DCB63BE-CA66-483A-A0B9-293C390725D6}"/>
              </a:ext>
            </a:extLst>
          </p:cNvPr>
          <p:cNvSpPr txBox="1"/>
          <p:nvPr/>
        </p:nvSpPr>
        <p:spPr>
          <a:xfrm>
            <a:off x="3169896" y="3537178"/>
            <a:ext cx="1005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Bydlí v rodinném domě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C217864A-027E-42EB-8422-5CF2CB90F844}"/>
              </a:ext>
            </a:extLst>
          </p:cNvPr>
          <p:cNvSpPr txBox="1"/>
          <p:nvPr/>
        </p:nvSpPr>
        <p:spPr>
          <a:xfrm>
            <a:off x="4070772" y="3529784"/>
            <a:ext cx="1005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V domě </a:t>
            </a:r>
            <a:b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 – 3     sousedy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AC5D6447-7476-49D9-8B48-79B65168637C}"/>
              </a:ext>
            </a:extLst>
          </p:cNvPr>
          <p:cNvSpPr txBox="1"/>
          <p:nvPr/>
        </p:nvSpPr>
        <p:spPr>
          <a:xfrm>
            <a:off x="4934868" y="3537177"/>
            <a:ext cx="1005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V domě </a:t>
            </a:r>
            <a:b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4 – 8     sousedů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90ADC9B-536A-40AD-A9CE-A8870747E5B3}"/>
              </a:ext>
            </a:extLst>
          </p:cNvPr>
          <p:cNvSpPr txBox="1"/>
          <p:nvPr/>
        </p:nvSpPr>
        <p:spPr>
          <a:xfrm>
            <a:off x="5798964" y="3532638"/>
            <a:ext cx="1005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V domě </a:t>
            </a:r>
            <a:b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9 – 14     sousedů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B3BC1DE-6A1C-4195-AF18-81328C88E8A2}"/>
              </a:ext>
            </a:extLst>
          </p:cNvPr>
          <p:cNvSpPr txBox="1"/>
          <p:nvPr/>
        </p:nvSpPr>
        <p:spPr>
          <a:xfrm>
            <a:off x="6674324" y="3539601"/>
            <a:ext cx="1005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V domě </a:t>
            </a:r>
            <a:b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15 – 24     sousedů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BE2F6519-595C-47F0-9693-B30D68CCDFA0}"/>
              </a:ext>
            </a:extLst>
          </p:cNvPr>
          <p:cNvSpPr txBox="1"/>
          <p:nvPr/>
        </p:nvSpPr>
        <p:spPr>
          <a:xfrm>
            <a:off x="7557688" y="3537176"/>
            <a:ext cx="100528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 algn="ctr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    V domě </a:t>
            </a:r>
            <a:b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25 a více sousedů</a:t>
            </a:r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4F4A1694-2BB6-41F5-AC17-84D4881080B0}"/>
              </a:ext>
            </a:extLst>
          </p:cNvPr>
          <p:cNvSpPr/>
          <p:nvPr/>
        </p:nvSpPr>
        <p:spPr>
          <a:xfrm>
            <a:off x="1236585" y="2786868"/>
            <a:ext cx="167064" cy="156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865604D6-40D3-4487-8A86-26CE5D248A91}"/>
              </a:ext>
            </a:extLst>
          </p:cNvPr>
          <p:cNvSpPr/>
          <p:nvPr/>
        </p:nvSpPr>
        <p:spPr>
          <a:xfrm>
            <a:off x="1236038" y="2350751"/>
            <a:ext cx="167610" cy="15662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B306E70-73A1-4F79-87EA-63EFDC382DA0}"/>
              </a:ext>
            </a:extLst>
          </p:cNvPr>
          <p:cNvSpPr/>
          <p:nvPr/>
        </p:nvSpPr>
        <p:spPr>
          <a:xfrm>
            <a:off x="1490847" y="2232132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/>
            <a:r>
              <a:rPr lang="cs-CZ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Ano</a:t>
            </a:r>
          </a:p>
        </p:txBody>
      </p:sp>
      <p:sp>
        <p:nvSpPr>
          <p:cNvPr id="61" name="TextovéPole 1">
            <a:extLst>
              <a:ext uri="{FF2B5EF4-FFF2-40B4-BE49-F238E27FC236}">
                <a16:creationId xmlns:a16="http://schemas.microsoft.com/office/drawing/2014/main" id="{F1A1B7A9-4911-4554-AEFF-F75325D08298}"/>
              </a:ext>
            </a:extLst>
          </p:cNvPr>
          <p:cNvSpPr txBox="1"/>
          <p:nvPr/>
        </p:nvSpPr>
        <p:spPr>
          <a:xfrm>
            <a:off x="1521034" y="2665123"/>
            <a:ext cx="475806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cs-CZ" sz="2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Ne</a:t>
            </a:r>
          </a:p>
        </p:txBody>
      </p:sp>
      <p:sp>
        <p:nvSpPr>
          <p:cNvPr id="62" name="Zástupný symbol pro číslo snímku 3">
            <a:extLst>
              <a:ext uri="{FF2B5EF4-FFF2-40B4-BE49-F238E27FC236}">
                <a16:creationId xmlns:a16="http://schemas.microsoft.com/office/drawing/2014/main" id="{CE5E2765-6044-4370-BF52-50964DE92A0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21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46" name="Řečová bublina: obdélníkový bublinový popisek 45">
            <a:extLst>
              <a:ext uri="{FF2B5EF4-FFF2-40B4-BE49-F238E27FC236}">
                <a16:creationId xmlns:a16="http://schemas.microsoft.com/office/drawing/2014/main" id="{C98FEF85-4936-4575-B6C8-B1BC935B087E}"/>
              </a:ext>
            </a:extLst>
          </p:cNvPr>
          <p:cNvSpPr/>
          <p:nvPr/>
        </p:nvSpPr>
        <p:spPr>
          <a:xfrm>
            <a:off x="3851920" y="4515966"/>
            <a:ext cx="4353945" cy="348053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Nejvíce se se svoji partou pravidelně potkávají lidé do 26 let. Tato pravidelnost klesá s přibývajícím věkem.</a:t>
            </a:r>
          </a:p>
        </p:txBody>
      </p:sp>
    </p:spTree>
    <p:extLst>
      <p:ext uri="{BB962C8B-B14F-4D97-AF65-F5344CB8AC3E}">
        <p14:creationId xmlns:p14="http://schemas.microsoft.com/office/powerpoint/2010/main" val="54651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O9. Máte nějakou partu/skupinu lidí, se kterými se pravidelně potkáváte?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2517"/>
            <a:ext cx="5434180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Mají obyvatelé Prahy nějakou partu/skupinu lidí, se kterými se pravidelně potkávají?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endParaRPr lang="en-US" sz="11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Na Praze 7 se téměř 90% lidí pravidelně setkává s nějakou partou či skupinou kamarádů.</a:t>
            </a:r>
            <a:endParaRPr lang="en-US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87DE9C6-5EE7-4A79-B8EE-6CFDAAAB1AAF}"/>
              </a:ext>
            </a:extLst>
          </p:cNvPr>
          <p:cNvSpPr txBox="1"/>
          <p:nvPr/>
        </p:nvSpPr>
        <p:spPr>
          <a:xfrm>
            <a:off x="3431372" y="2353471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1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6AC4627-A850-4E1F-B775-2ED4FBDAEB11}"/>
              </a:ext>
            </a:extLst>
          </p:cNvPr>
          <p:cNvSpPr txBox="1"/>
          <p:nvPr/>
        </p:nvSpPr>
        <p:spPr>
          <a:xfrm>
            <a:off x="4437148" y="2353471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AF1ABA6-5843-4CCF-AC03-583FF9DA9954}"/>
              </a:ext>
            </a:extLst>
          </p:cNvPr>
          <p:cNvSpPr txBox="1"/>
          <p:nvPr/>
        </p:nvSpPr>
        <p:spPr>
          <a:xfrm>
            <a:off x="5420566" y="2353471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3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8BD0C28-703E-4157-86BF-DFDAB20A413E}"/>
              </a:ext>
            </a:extLst>
          </p:cNvPr>
          <p:cNvSpPr txBox="1"/>
          <p:nvPr/>
        </p:nvSpPr>
        <p:spPr>
          <a:xfrm>
            <a:off x="6429048" y="2358307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4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4454914-062E-470C-8C0A-55E7D1EC0CA4}"/>
              </a:ext>
            </a:extLst>
          </p:cNvPr>
          <p:cNvSpPr txBox="1"/>
          <p:nvPr/>
        </p:nvSpPr>
        <p:spPr>
          <a:xfrm>
            <a:off x="7461147" y="2361155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166015C-666D-4E16-BFC1-1967DF7F7D5F}"/>
              </a:ext>
            </a:extLst>
          </p:cNvPr>
          <p:cNvSpPr txBox="1"/>
          <p:nvPr/>
        </p:nvSpPr>
        <p:spPr>
          <a:xfrm>
            <a:off x="3431372" y="3631365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6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944B8FF-BCFD-43DE-A9B5-D9E88E2548C1}"/>
              </a:ext>
            </a:extLst>
          </p:cNvPr>
          <p:cNvSpPr txBox="1"/>
          <p:nvPr/>
        </p:nvSpPr>
        <p:spPr>
          <a:xfrm>
            <a:off x="4437148" y="3631365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7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759F76A-01E3-4F20-9106-7D13BCEE5BDF}"/>
              </a:ext>
            </a:extLst>
          </p:cNvPr>
          <p:cNvSpPr txBox="1"/>
          <p:nvPr/>
        </p:nvSpPr>
        <p:spPr>
          <a:xfrm>
            <a:off x="5420566" y="3631365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8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BE8E040-CAC7-4A9C-A902-C762A0F1658B}"/>
              </a:ext>
            </a:extLst>
          </p:cNvPr>
          <p:cNvSpPr txBox="1"/>
          <p:nvPr/>
        </p:nvSpPr>
        <p:spPr>
          <a:xfrm>
            <a:off x="6429048" y="3636201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9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A335FA0-A0F4-4A49-B9FE-E425558AD20B}"/>
              </a:ext>
            </a:extLst>
          </p:cNvPr>
          <p:cNvSpPr txBox="1"/>
          <p:nvPr/>
        </p:nvSpPr>
        <p:spPr>
          <a:xfrm>
            <a:off x="7461147" y="3639049"/>
            <a:ext cx="89083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2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Praha 10</a:t>
            </a:r>
          </a:p>
        </p:txBody>
      </p:sp>
      <p:graphicFrame>
        <p:nvGraphicFramePr>
          <p:cNvPr id="34" name="Graf 33">
            <a:extLst>
              <a:ext uri="{FF2B5EF4-FFF2-40B4-BE49-F238E27FC236}">
                <a16:creationId xmlns:a16="http://schemas.microsoft.com/office/drawing/2014/main" id="{AA746775-6337-44D9-A1E6-989A9CD0F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508162"/>
              </p:ext>
            </p:extLst>
          </p:nvPr>
        </p:nvGraphicFramePr>
        <p:xfrm>
          <a:off x="3242082" y="1411991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Graf 34">
            <a:extLst>
              <a:ext uri="{FF2B5EF4-FFF2-40B4-BE49-F238E27FC236}">
                <a16:creationId xmlns:a16="http://schemas.microsoft.com/office/drawing/2014/main" id="{B400CEC1-8F9F-4738-A2D3-01098A4CE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154913"/>
              </p:ext>
            </p:extLst>
          </p:nvPr>
        </p:nvGraphicFramePr>
        <p:xfrm>
          <a:off x="4211960" y="1409189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Graf 35">
            <a:extLst>
              <a:ext uri="{FF2B5EF4-FFF2-40B4-BE49-F238E27FC236}">
                <a16:creationId xmlns:a16="http://schemas.microsoft.com/office/drawing/2014/main" id="{5B63C929-9CFB-464C-B1BC-EB6F7C6B7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030411"/>
              </p:ext>
            </p:extLst>
          </p:nvPr>
        </p:nvGraphicFramePr>
        <p:xfrm>
          <a:off x="5148064" y="1406387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715928C2-F5D2-4F27-90C1-FAFBDA8C5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755890"/>
              </p:ext>
            </p:extLst>
          </p:nvPr>
        </p:nvGraphicFramePr>
        <p:xfrm>
          <a:off x="6228184" y="1403585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Graf 37">
            <a:extLst>
              <a:ext uri="{FF2B5EF4-FFF2-40B4-BE49-F238E27FC236}">
                <a16:creationId xmlns:a16="http://schemas.microsoft.com/office/drawing/2014/main" id="{881E2ECD-79CE-40DD-9E2C-01A2AC312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635100"/>
              </p:ext>
            </p:extLst>
          </p:nvPr>
        </p:nvGraphicFramePr>
        <p:xfrm>
          <a:off x="7164288" y="1400783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af 38">
            <a:extLst>
              <a:ext uri="{FF2B5EF4-FFF2-40B4-BE49-F238E27FC236}">
                <a16:creationId xmlns:a16="http://schemas.microsoft.com/office/drawing/2014/main" id="{60BE1F31-0F0D-42F4-91AE-6EA69B74EB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743108"/>
              </p:ext>
            </p:extLst>
          </p:nvPr>
        </p:nvGraphicFramePr>
        <p:xfrm>
          <a:off x="3242082" y="2664566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Graf 39">
            <a:extLst>
              <a:ext uri="{FF2B5EF4-FFF2-40B4-BE49-F238E27FC236}">
                <a16:creationId xmlns:a16="http://schemas.microsoft.com/office/drawing/2014/main" id="{578DCCF4-47FE-4BE2-89D0-2E0DF7819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116582"/>
              </p:ext>
            </p:extLst>
          </p:nvPr>
        </p:nvGraphicFramePr>
        <p:xfrm>
          <a:off x="4211960" y="2661764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Graf 40">
            <a:extLst>
              <a:ext uri="{FF2B5EF4-FFF2-40B4-BE49-F238E27FC236}">
                <a16:creationId xmlns:a16="http://schemas.microsoft.com/office/drawing/2014/main" id="{64213B7F-968B-4BFD-88BE-00FB87CA1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703424"/>
              </p:ext>
            </p:extLst>
          </p:nvPr>
        </p:nvGraphicFramePr>
        <p:xfrm>
          <a:off x="5148064" y="2658962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2" name="Graf 41">
            <a:extLst>
              <a:ext uri="{FF2B5EF4-FFF2-40B4-BE49-F238E27FC236}">
                <a16:creationId xmlns:a16="http://schemas.microsoft.com/office/drawing/2014/main" id="{A99EB14E-0162-4B76-AC81-C957D2915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956854"/>
              </p:ext>
            </p:extLst>
          </p:nvPr>
        </p:nvGraphicFramePr>
        <p:xfrm>
          <a:off x="6228184" y="2656160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3" name="Graf 42">
            <a:extLst>
              <a:ext uri="{FF2B5EF4-FFF2-40B4-BE49-F238E27FC236}">
                <a16:creationId xmlns:a16="http://schemas.microsoft.com/office/drawing/2014/main" id="{AB4233BB-E355-4BD4-81B5-F885EE5B6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345599"/>
              </p:ext>
            </p:extLst>
          </p:nvPr>
        </p:nvGraphicFramePr>
        <p:xfrm>
          <a:off x="7164288" y="2653358"/>
          <a:ext cx="1080120" cy="115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4" name="Graf 43">
            <a:extLst>
              <a:ext uri="{FF2B5EF4-FFF2-40B4-BE49-F238E27FC236}">
                <a16:creationId xmlns:a16="http://schemas.microsoft.com/office/drawing/2014/main" id="{5767D7FD-9C9B-4A0A-AF8E-11C33678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843895"/>
              </p:ext>
            </p:extLst>
          </p:nvPr>
        </p:nvGraphicFramePr>
        <p:xfrm>
          <a:off x="-320879" y="1295762"/>
          <a:ext cx="367240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5" name="TextovéPole 44">
            <a:extLst>
              <a:ext uri="{FF2B5EF4-FFF2-40B4-BE49-F238E27FC236}">
                <a16:creationId xmlns:a16="http://schemas.microsoft.com/office/drawing/2014/main" id="{C89D1401-C762-439F-93CC-84B4935B95D3}"/>
              </a:ext>
            </a:extLst>
          </p:cNvPr>
          <p:cNvSpPr txBox="1"/>
          <p:nvPr/>
        </p:nvSpPr>
        <p:spPr>
          <a:xfrm>
            <a:off x="1304906" y="3865092"/>
            <a:ext cx="89083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16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Total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161A95CE-F225-4367-B17F-7BB2809332A9}"/>
              </a:ext>
            </a:extLst>
          </p:cNvPr>
          <p:cNvSpPr/>
          <p:nvPr/>
        </p:nvSpPr>
        <p:spPr>
          <a:xfrm>
            <a:off x="1188171" y="2797441"/>
            <a:ext cx="167064" cy="156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076867B1-23F5-4145-8C01-08EC5715924E}"/>
              </a:ext>
            </a:extLst>
          </p:cNvPr>
          <p:cNvSpPr/>
          <p:nvPr/>
        </p:nvSpPr>
        <p:spPr>
          <a:xfrm>
            <a:off x="1187624" y="2361324"/>
            <a:ext cx="167610" cy="156621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99F7C016-048E-4970-94E8-7762D122E20B}"/>
              </a:ext>
            </a:extLst>
          </p:cNvPr>
          <p:cNvSpPr/>
          <p:nvPr/>
        </p:nvSpPr>
        <p:spPr>
          <a:xfrm>
            <a:off x="1442433" y="2242705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/>
            <a:r>
              <a:rPr lang="cs-CZ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Ano</a:t>
            </a:r>
          </a:p>
        </p:txBody>
      </p:sp>
      <p:sp>
        <p:nvSpPr>
          <p:cNvPr id="49" name="TextovéPole 1">
            <a:extLst>
              <a:ext uri="{FF2B5EF4-FFF2-40B4-BE49-F238E27FC236}">
                <a16:creationId xmlns:a16="http://schemas.microsoft.com/office/drawing/2014/main" id="{E624B68A-9F15-466F-9345-54E18AB1914C}"/>
              </a:ext>
            </a:extLst>
          </p:cNvPr>
          <p:cNvSpPr txBox="1"/>
          <p:nvPr/>
        </p:nvSpPr>
        <p:spPr>
          <a:xfrm>
            <a:off x="1472620" y="2675696"/>
            <a:ext cx="475806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cs-CZ" sz="2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Ne</a:t>
            </a:r>
          </a:p>
        </p:txBody>
      </p:sp>
      <p:sp>
        <p:nvSpPr>
          <p:cNvPr id="50" name="Zástupný symbol pro číslo snímku 3">
            <a:extLst>
              <a:ext uri="{FF2B5EF4-FFF2-40B4-BE49-F238E27FC236}">
                <a16:creationId xmlns:a16="http://schemas.microsoft.com/office/drawing/2014/main" id="{9E20B6A8-CA6B-4FDE-99FA-FC6174E57E38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22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51" name="Řečová bublina: obdélníkový bublinový popisek 50">
            <a:extLst>
              <a:ext uri="{FF2B5EF4-FFF2-40B4-BE49-F238E27FC236}">
                <a16:creationId xmlns:a16="http://schemas.microsoft.com/office/drawing/2014/main" id="{C5BC6136-B697-4337-A09F-870634F1B83B}"/>
              </a:ext>
            </a:extLst>
          </p:cNvPr>
          <p:cNvSpPr/>
          <p:nvPr/>
        </p:nvSpPr>
        <p:spPr>
          <a:xfrm>
            <a:off x="4067944" y="4527953"/>
            <a:ext cx="3960440" cy="348053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Nejvíce se se svoji partou pravidelně potkávají svobodní a lidé s vysokoškolským vzděláním.</a:t>
            </a:r>
          </a:p>
        </p:txBody>
      </p:sp>
    </p:spTree>
    <p:extLst>
      <p:ext uri="{BB962C8B-B14F-4D97-AF65-F5344CB8AC3E}">
        <p14:creationId xmlns:p14="http://schemas.microsoft.com/office/powerpoint/2010/main" val="236858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1D530F5-A446-420B-897B-03D796E0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87529"/>
              </p:ext>
            </p:extLst>
          </p:nvPr>
        </p:nvGraphicFramePr>
        <p:xfrm>
          <a:off x="333092" y="771550"/>
          <a:ext cx="8370325" cy="3392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76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4270086775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3065219396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1353737143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1102788443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1959933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481392690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3260019399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034928333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3262554127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2955085874"/>
                    </a:ext>
                  </a:extLst>
                </a:gridCol>
                <a:gridCol w="421504">
                  <a:extLst>
                    <a:ext uri="{9D8B030D-6E8A-4147-A177-3AD203B41FA5}">
                      <a16:colId xmlns:a16="http://schemas.microsoft.com/office/drawing/2014/main" val="112829403"/>
                    </a:ext>
                  </a:extLst>
                </a:gridCol>
              </a:tblGrid>
              <a:tr h="857806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216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21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21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21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108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10800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Neformální zábava – hospoda, bar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Sport (aktivní)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Společné kulturní nebo vzdělávací programy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Pravidelné zájmové skupiny (skauting, vzdělávání kapela…)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420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Sport (pasivní) – fanoušci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5449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 jiných důvodů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9996"/>
                  </a:ext>
                </a:extLst>
              </a:tr>
            </a:tbl>
          </a:graphicData>
        </a:graphic>
      </p:graphicFrame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O10. Pokud ano, za jakým účelem se převážně setkáváte?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N=765/ 382/383/131/213/177/117/127/71/79/159/194/183 (Pouze ti, kteří mají partu lidí a pravidelně se s ní setkávají)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2517"/>
            <a:ext cx="3638817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Za jakým účelem se obyvatelé Prahy převážně setkávají? 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 </a:t>
            </a:r>
            <a:r>
              <a:rPr lang="cs-CZ" sz="900" b="1" kern="0" noProof="1">
                <a:solidFill>
                  <a:srgbClr val="404040"/>
                </a:solidFill>
                <a:latin typeface="Calibri"/>
              </a:rPr>
              <a:t>(báze pouze ti, kteří mají a pravidelně se setkávají s partou lidí)</a:t>
            </a:r>
            <a:endParaRPr lang="en-US" sz="900" b="1" kern="0" noProof="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Více než polovina Pražanů se setkává v rámci neformální zábavy, například v hospodě či baru.</a:t>
            </a:r>
            <a:endParaRPr lang="en-US" sz="1800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61D4540-6F7E-4099-8CBC-8AEE0ED00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240989"/>
              </p:ext>
            </p:extLst>
          </p:nvPr>
        </p:nvGraphicFramePr>
        <p:xfrm>
          <a:off x="2339752" y="1339465"/>
          <a:ext cx="1080120" cy="2807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8E39E6A9-E726-4A9D-BCB0-EAA3BC85C26A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23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10" name="Řečová bublina: obdélníkový bublinový popisek 9">
            <a:extLst>
              <a:ext uri="{FF2B5EF4-FFF2-40B4-BE49-F238E27FC236}">
                <a16:creationId xmlns:a16="http://schemas.microsoft.com/office/drawing/2014/main" id="{CE015525-CF40-4D22-A0F2-8AF0D5F93C0A}"/>
              </a:ext>
            </a:extLst>
          </p:cNvPr>
          <p:cNvSpPr/>
          <p:nvPr/>
        </p:nvSpPr>
        <p:spPr>
          <a:xfrm>
            <a:off x="4716016" y="4299942"/>
            <a:ext cx="3888432" cy="360040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Daleko více se za účelem sportu, ať již aktivního či pasivního, setkávají muži než ženy.</a:t>
            </a:r>
          </a:p>
        </p:txBody>
      </p:sp>
    </p:spTree>
    <p:extLst>
      <p:ext uri="{BB962C8B-B14F-4D97-AF65-F5344CB8AC3E}">
        <p14:creationId xmlns:p14="http://schemas.microsoft.com/office/powerpoint/2010/main" val="2584297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D1D530F5-A446-420B-897B-03D796E0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59039"/>
              </p:ext>
            </p:extLst>
          </p:nvPr>
        </p:nvGraphicFramePr>
        <p:xfrm>
          <a:off x="333092" y="771550"/>
          <a:ext cx="8359828" cy="3392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560">
                  <a:extLst>
                    <a:ext uri="{9D8B030D-6E8A-4147-A177-3AD203B41FA5}">
                      <a16:colId xmlns:a16="http://schemas.microsoft.com/office/drawing/2014/main" val="3805104068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2968197675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353737143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102788443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2393150660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12829403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3495116325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1428706281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3699921618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2117108615"/>
                    </a:ext>
                  </a:extLst>
                </a:gridCol>
                <a:gridCol w="496623">
                  <a:extLst>
                    <a:ext uri="{9D8B030D-6E8A-4147-A177-3AD203B41FA5}">
                      <a16:colId xmlns:a16="http://schemas.microsoft.com/office/drawing/2014/main" val="341383000"/>
                    </a:ext>
                  </a:extLst>
                </a:gridCol>
              </a:tblGrid>
              <a:tr h="857806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108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62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Neformální zábava – hospoda, bar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Sport (aktivní)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Společné kulturní nebo vzdělávací programy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Pravidelné zájmové skupiny (skauting, vzdělávání kapela…)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717420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Sport (pasivní) – fanoušci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625449"/>
                  </a:ext>
                </a:extLst>
              </a:tr>
              <a:tr h="42855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 jiných důvodů</a:t>
                      </a: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7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9996"/>
                  </a:ext>
                </a:extLst>
              </a:tr>
            </a:tbl>
          </a:graphicData>
        </a:graphic>
      </p:graphicFrame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585896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O10. Pokud ano, za jakým účelem se převážně setkáváte?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N=765/</a:t>
            </a:r>
            <a:r>
              <a:rPr lang="cs-CZ" sz="825" dirty="0">
                <a:solidFill>
                  <a:srgbClr val="FF0000"/>
                </a:solidFill>
              </a:rPr>
              <a:t>16!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/40/76/133/90/80/56/81/92/101  </a:t>
            </a:r>
            <a:r>
              <a:rPr lang="cs-CZ" sz="825" dirty="0">
                <a:solidFill>
                  <a:srgbClr val="FF0000"/>
                </a:solidFill>
              </a:rPr>
              <a:t>(! Nízká báze) 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(Pouze ti, kteří mají partu lidí a pravidelně se s ní setkávají)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5298" y="772517"/>
            <a:ext cx="3638817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Za jakým účelem se obyvatelé Prahy převážně setkávají? </a:t>
            </a:r>
            <a:endParaRPr lang="en-US" sz="1200" b="1" kern="0" noProof="1">
              <a:solidFill>
                <a:srgbClr val="404040"/>
              </a:solidFill>
              <a:latin typeface="Calibri"/>
            </a:endParaRPr>
          </a:p>
          <a:p>
            <a:pPr defTabSz="914378">
              <a:lnSpc>
                <a:spcPts val="1400"/>
              </a:lnSpc>
              <a:defRPr/>
            </a:pP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noProof="1">
                <a:solidFill>
                  <a:srgbClr val="404040"/>
                </a:solidFill>
                <a:latin typeface="Calibri"/>
              </a:rPr>
              <a:t> %</a:t>
            </a:r>
            <a:r>
              <a:rPr lang="cs-CZ" sz="1200" b="1" kern="0" noProof="1">
                <a:solidFill>
                  <a:srgbClr val="404040"/>
                </a:solidFill>
                <a:latin typeface="Calibri"/>
              </a:rPr>
              <a:t> </a:t>
            </a:r>
            <a:r>
              <a:rPr lang="cs-CZ" sz="900" b="1" kern="0" noProof="1">
                <a:solidFill>
                  <a:srgbClr val="404040"/>
                </a:solidFill>
              </a:rPr>
              <a:t>(báze pouze ti, kteří mají a pravidelně se setkávají s partou lidí)</a:t>
            </a:r>
            <a:endParaRPr lang="en-US" sz="900" b="1" kern="0" noProof="1">
              <a:solidFill>
                <a:srgbClr val="404040"/>
              </a:solidFill>
            </a:endParaRP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Za účelem aktivního sportu se setkávají nejvíce obyvatelé městské části Prahy 4.</a:t>
            </a:r>
            <a:endParaRPr lang="en-US" sz="1800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3BE5C13-25C9-4489-BD4A-668A80C27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372868"/>
              </p:ext>
            </p:extLst>
          </p:nvPr>
        </p:nvGraphicFramePr>
        <p:xfrm>
          <a:off x="2555776" y="1284587"/>
          <a:ext cx="1440160" cy="2879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CF8568D8-3959-49EF-9AE7-B1A532C01976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24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11" name="Řečová bublina: obdélníkový bublinový popisek 10">
            <a:extLst>
              <a:ext uri="{FF2B5EF4-FFF2-40B4-BE49-F238E27FC236}">
                <a16:creationId xmlns:a16="http://schemas.microsoft.com/office/drawing/2014/main" id="{4AD5CCB0-0092-4B15-80AD-4B9FC317F0D8}"/>
              </a:ext>
            </a:extLst>
          </p:cNvPr>
          <p:cNvSpPr/>
          <p:nvPr/>
        </p:nvSpPr>
        <p:spPr>
          <a:xfrm>
            <a:off x="4716016" y="4299942"/>
            <a:ext cx="3888432" cy="360040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Naopak za účelem fandění nějakému sportovnímu klubu se setkávají nejvíce obyvatelé městské části Prahy 9.</a:t>
            </a:r>
          </a:p>
        </p:txBody>
      </p:sp>
    </p:spTree>
    <p:extLst>
      <p:ext uri="{BB962C8B-B14F-4D97-AF65-F5344CB8AC3E}">
        <p14:creationId xmlns:p14="http://schemas.microsoft.com/office/powerpoint/2010/main" val="192771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1">
            <a:extLst>
              <a:ext uri="{FF2B5EF4-FFF2-40B4-BE49-F238E27FC236}">
                <a16:creationId xmlns:a16="http://schemas.microsoft.com/office/drawing/2014/main" id="{2A8FAE94-F395-47AB-8B40-3F2781CFE185}"/>
              </a:ext>
            </a:extLst>
          </p:cNvPr>
          <p:cNvSpPr txBox="1">
            <a:spLocks/>
          </p:cNvSpPr>
          <p:nvPr/>
        </p:nvSpPr>
        <p:spPr>
          <a:xfrm>
            <a:off x="-14529" y="2408599"/>
            <a:ext cx="9153617" cy="1151880"/>
          </a:xfrm>
          <a:prstGeom prst="rect">
            <a:avLst/>
          </a:prstGeom>
          <a:solidFill>
            <a:schemeClr val="tx2">
              <a:lumMod val="85000"/>
              <a:lumOff val="15000"/>
              <a:alpha val="84000"/>
            </a:schemeClr>
          </a:solidFill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28" indent="0" algn="l" defTabSz="914400" rtl="0" eaLnBrk="1" latinLnBrk="0" hangingPunct="1">
              <a:lnSpc>
                <a:spcPct val="90000"/>
              </a:lnSpc>
              <a:spcBef>
                <a:spcPts val="457"/>
              </a:spcBef>
              <a:buFont typeface="Arial" pitchFamily="34" charset="0"/>
              <a:buNone/>
              <a:tabLst/>
              <a:defRPr sz="2400" kern="1200" baseline="0">
                <a:solidFill>
                  <a:schemeClr val="bg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202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2804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70405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800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0560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23208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4080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Struktura vzorku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70136" y="6356"/>
            <a:ext cx="6960571" cy="469722"/>
          </a:xfrm>
        </p:spPr>
        <p:txBody>
          <a:bodyPr>
            <a:noAutofit/>
          </a:bodyPr>
          <a:lstStyle/>
          <a:p>
            <a:r>
              <a:rPr lang="cs-CZ" sz="2000" dirty="0"/>
              <a:t>Struktura vzorku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4619912"/>
            <a:ext cx="6504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</a:br>
            <a:r>
              <a:rPr lang="cs-CZ" sz="1000" i="1" kern="0" dirty="0">
                <a:solidFill>
                  <a:srgbClr val="404040"/>
                </a:solidFill>
              </a:rPr>
              <a:t>N=1042</a:t>
            </a:r>
            <a:endParaRPr kumimoji="0" lang="cs-CZ" sz="1000" b="0" i="1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179512" y="555526"/>
            <a:ext cx="2492984" cy="1724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Pohlaví</a:t>
            </a:r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39489"/>
              </p:ext>
            </p:extLst>
          </p:nvPr>
        </p:nvGraphicFramePr>
        <p:xfrm>
          <a:off x="-67555" y="831862"/>
          <a:ext cx="2740051" cy="47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Zaoblený obdélník 28"/>
          <p:cNvSpPr/>
          <p:nvPr/>
        </p:nvSpPr>
        <p:spPr>
          <a:xfrm>
            <a:off x="259445" y="1419622"/>
            <a:ext cx="2492984" cy="1724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Věk</a:t>
            </a:r>
          </a:p>
        </p:txBody>
      </p:sp>
      <p:graphicFrame>
        <p:nvGraphicFramePr>
          <p:cNvPr id="3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60500"/>
              </p:ext>
            </p:extLst>
          </p:nvPr>
        </p:nvGraphicFramePr>
        <p:xfrm>
          <a:off x="656272" y="1740329"/>
          <a:ext cx="2088232" cy="101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ástupný symbol pro zápatí 1">
            <a:extLst>
              <a:ext uri="{FF2B5EF4-FFF2-40B4-BE49-F238E27FC236}">
                <a16:creationId xmlns:a16="http://schemas.microsoft.com/office/drawing/2014/main" id="{D85938FF-73A1-4DFA-AB77-18F2CB461897}"/>
              </a:ext>
            </a:extLst>
          </p:cNvPr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9316DA99-F226-4A89-8831-8EC436A26AD9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26</a:t>
            </a:fld>
            <a:endParaRPr lang="cs-CZ" sz="1000" dirty="0">
              <a:solidFill>
                <a:schemeClr val="tx2"/>
              </a:solidFill>
            </a:endParaRPr>
          </a:p>
        </p:txBody>
      </p:sp>
      <p:sp>
        <p:nvSpPr>
          <p:cNvPr id="21" name="Zaoblený obdélník 28">
            <a:extLst>
              <a:ext uri="{FF2B5EF4-FFF2-40B4-BE49-F238E27FC236}">
                <a16:creationId xmlns:a16="http://schemas.microsoft.com/office/drawing/2014/main" id="{BC6659AF-2CDD-4E3F-ACEA-9D2ED5307088}"/>
              </a:ext>
            </a:extLst>
          </p:cNvPr>
          <p:cNvSpPr/>
          <p:nvPr/>
        </p:nvSpPr>
        <p:spPr>
          <a:xfrm>
            <a:off x="2987824" y="555526"/>
            <a:ext cx="2492984" cy="1171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Rodinný stav</a:t>
            </a:r>
          </a:p>
        </p:txBody>
      </p:sp>
      <p:graphicFrame>
        <p:nvGraphicFramePr>
          <p:cNvPr id="22" name="Content Placeholder 4">
            <a:extLst>
              <a:ext uri="{FF2B5EF4-FFF2-40B4-BE49-F238E27FC236}">
                <a16:creationId xmlns:a16="http://schemas.microsoft.com/office/drawing/2014/main" id="{4F4F7831-378F-4963-ACF1-BF255C857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75730"/>
              </p:ext>
            </p:extLst>
          </p:nvPr>
        </p:nvGraphicFramePr>
        <p:xfrm>
          <a:off x="3392576" y="802390"/>
          <a:ext cx="2088232" cy="128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Zaoblený obdélník 28">
            <a:extLst>
              <a:ext uri="{FF2B5EF4-FFF2-40B4-BE49-F238E27FC236}">
                <a16:creationId xmlns:a16="http://schemas.microsoft.com/office/drawing/2014/main" id="{E2AEE99B-FDA6-413F-9384-7AEFF61AFA66}"/>
              </a:ext>
            </a:extLst>
          </p:cNvPr>
          <p:cNvSpPr/>
          <p:nvPr/>
        </p:nvSpPr>
        <p:spPr>
          <a:xfrm>
            <a:off x="2943112" y="2221714"/>
            <a:ext cx="2492984" cy="1171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Čistý měsíční příjem domácnosti</a:t>
            </a:r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7C122A35-7164-4E9D-BA27-5A2BBCE2E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4802"/>
              </p:ext>
            </p:extLst>
          </p:nvPr>
        </p:nvGraphicFramePr>
        <p:xfrm>
          <a:off x="3347864" y="2468577"/>
          <a:ext cx="2088232" cy="233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Zaoblený obdélník 28">
            <a:extLst>
              <a:ext uri="{FF2B5EF4-FFF2-40B4-BE49-F238E27FC236}">
                <a16:creationId xmlns:a16="http://schemas.microsoft.com/office/drawing/2014/main" id="{60F85AB3-F0D1-41B9-9DFE-56549B51304D}"/>
              </a:ext>
            </a:extLst>
          </p:cNvPr>
          <p:cNvSpPr/>
          <p:nvPr/>
        </p:nvSpPr>
        <p:spPr>
          <a:xfrm>
            <a:off x="5838701" y="2211710"/>
            <a:ext cx="2492984" cy="1171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Městské části (obvody)</a:t>
            </a:r>
          </a:p>
        </p:txBody>
      </p:sp>
      <p:graphicFrame>
        <p:nvGraphicFramePr>
          <p:cNvPr id="28" name="Content Placeholder 4">
            <a:extLst>
              <a:ext uri="{FF2B5EF4-FFF2-40B4-BE49-F238E27FC236}">
                <a16:creationId xmlns:a16="http://schemas.microsoft.com/office/drawing/2014/main" id="{F6482039-5C54-4A8C-BCF2-E286C77B3D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001885"/>
              </p:ext>
            </p:extLst>
          </p:nvPr>
        </p:nvGraphicFramePr>
        <p:xfrm>
          <a:off x="6243453" y="2458573"/>
          <a:ext cx="2088232" cy="235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Zaoblený obdélník 28">
            <a:extLst>
              <a:ext uri="{FF2B5EF4-FFF2-40B4-BE49-F238E27FC236}">
                <a16:creationId xmlns:a16="http://schemas.microsoft.com/office/drawing/2014/main" id="{6802B01C-26F8-486D-A348-55AB1A81383D}"/>
              </a:ext>
            </a:extLst>
          </p:cNvPr>
          <p:cNvSpPr/>
          <p:nvPr/>
        </p:nvSpPr>
        <p:spPr>
          <a:xfrm>
            <a:off x="5796136" y="551618"/>
            <a:ext cx="2492984" cy="1171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Počet sousedů (sousedních bytů)</a:t>
            </a:r>
          </a:p>
        </p:txBody>
      </p: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E99DF2DB-DBDB-46FF-A202-905BAD7686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33153"/>
              </p:ext>
            </p:extLst>
          </p:nvPr>
        </p:nvGraphicFramePr>
        <p:xfrm>
          <a:off x="5580112" y="798482"/>
          <a:ext cx="3312368" cy="12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Zaoblený obdélník 28">
            <a:extLst>
              <a:ext uri="{FF2B5EF4-FFF2-40B4-BE49-F238E27FC236}">
                <a16:creationId xmlns:a16="http://schemas.microsoft.com/office/drawing/2014/main" id="{45DF7A52-CE04-47FB-BB64-E529C7047F85}"/>
              </a:ext>
            </a:extLst>
          </p:cNvPr>
          <p:cNvSpPr/>
          <p:nvPr/>
        </p:nvSpPr>
        <p:spPr>
          <a:xfrm>
            <a:off x="284637" y="2859782"/>
            <a:ext cx="2492984" cy="1724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Počet členů domácnosti</a:t>
            </a:r>
          </a:p>
        </p:txBody>
      </p:sp>
      <p:graphicFrame>
        <p:nvGraphicFramePr>
          <p:cNvPr id="35" name="Content Placeholder 4">
            <a:extLst>
              <a:ext uri="{FF2B5EF4-FFF2-40B4-BE49-F238E27FC236}">
                <a16:creationId xmlns:a16="http://schemas.microsoft.com/office/drawing/2014/main" id="{7A266767-7140-42DF-A992-5ED81B0AA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681659"/>
              </p:ext>
            </p:extLst>
          </p:nvPr>
        </p:nvGraphicFramePr>
        <p:xfrm>
          <a:off x="681464" y="3134862"/>
          <a:ext cx="2088232" cy="149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9665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1">
            <a:extLst>
              <a:ext uri="{FF2B5EF4-FFF2-40B4-BE49-F238E27FC236}">
                <a16:creationId xmlns:a16="http://schemas.microsoft.com/office/drawing/2014/main" id="{2A8FAE94-F395-47AB-8B40-3F2781CFE185}"/>
              </a:ext>
            </a:extLst>
          </p:cNvPr>
          <p:cNvSpPr txBox="1">
            <a:spLocks/>
          </p:cNvSpPr>
          <p:nvPr/>
        </p:nvSpPr>
        <p:spPr>
          <a:xfrm>
            <a:off x="-14529" y="2408599"/>
            <a:ext cx="9153617" cy="1151880"/>
          </a:xfrm>
          <a:prstGeom prst="rect">
            <a:avLst/>
          </a:prstGeom>
          <a:solidFill>
            <a:schemeClr val="tx2">
              <a:lumMod val="85000"/>
              <a:lumOff val="15000"/>
              <a:alpha val="84000"/>
            </a:schemeClr>
          </a:solidFill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28" indent="0" algn="l" defTabSz="914400" rtl="0" eaLnBrk="1" latinLnBrk="0" hangingPunct="1">
              <a:lnSpc>
                <a:spcPct val="90000"/>
              </a:lnSpc>
              <a:spcBef>
                <a:spcPts val="457"/>
              </a:spcBef>
              <a:buFont typeface="Arial" pitchFamily="34" charset="0"/>
              <a:buNone/>
              <a:tabLst/>
              <a:defRPr sz="2400" kern="1200" baseline="0">
                <a:solidFill>
                  <a:schemeClr val="bg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202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2804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70405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800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0560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23208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4080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Hlavní závěry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6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5">
            <a:extLst>
              <a:ext uri="{FF2B5EF4-FFF2-40B4-BE49-F238E27FC236}">
                <a16:creationId xmlns:a16="http://schemas.microsoft.com/office/drawing/2014/main" id="{35989D80-C098-4716-AE75-B98F37F7DC4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1590" y="1635646"/>
            <a:ext cx="403988" cy="390023"/>
          </a:xfrm>
          <a:custGeom>
            <a:avLst/>
            <a:gdLst/>
            <a:ahLst/>
            <a:cxnLst>
              <a:cxn ang="0">
                <a:pos x="206" y="139"/>
              </a:cxn>
              <a:cxn ang="0">
                <a:pos x="261" y="69"/>
              </a:cxn>
              <a:cxn ang="0">
                <a:pos x="304" y="0"/>
              </a:cxn>
              <a:cxn ang="0">
                <a:pos x="290" y="159"/>
              </a:cxn>
              <a:cxn ang="0">
                <a:pos x="420" y="159"/>
              </a:cxn>
              <a:cxn ang="0">
                <a:pos x="452" y="193"/>
              </a:cxn>
              <a:cxn ang="0">
                <a:pos x="433" y="228"/>
              </a:cxn>
              <a:cxn ang="0">
                <a:pos x="457" y="262"/>
              </a:cxn>
              <a:cxn ang="0">
                <a:pos x="431" y="296"/>
              </a:cxn>
              <a:cxn ang="0">
                <a:pos x="453" y="330"/>
              </a:cxn>
              <a:cxn ang="0">
                <a:pos x="420" y="364"/>
              </a:cxn>
              <a:cxn ang="0">
                <a:pos x="439" y="388"/>
              </a:cxn>
              <a:cxn ang="0">
                <a:pos x="389" y="434"/>
              </a:cxn>
              <a:cxn ang="0">
                <a:pos x="294" y="438"/>
              </a:cxn>
              <a:cxn ang="0">
                <a:pos x="138" y="409"/>
              </a:cxn>
              <a:cxn ang="0">
                <a:pos x="138" y="218"/>
              </a:cxn>
              <a:cxn ang="0">
                <a:pos x="206" y="139"/>
              </a:cxn>
              <a:cxn ang="0">
                <a:pos x="0" y="430"/>
              </a:cxn>
              <a:cxn ang="0">
                <a:pos x="9" y="440"/>
              </a:cxn>
              <a:cxn ang="0">
                <a:pos x="108" y="440"/>
              </a:cxn>
              <a:cxn ang="0">
                <a:pos x="118" y="430"/>
              </a:cxn>
              <a:cxn ang="0">
                <a:pos x="118" y="198"/>
              </a:cxn>
              <a:cxn ang="0">
                <a:pos x="108" y="188"/>
              </a:cxn>
              <a:cxn ang="0">
                <a:pos x="9" y="188"/>
              </a:cxn>
              <a:cxn ang="0">
                <a:pos x="0" y="198"/>
              </a:cxn>
              <a:cxn ang="0">
                <a:pos x="0" y="430"/>
              </a:cxn>
            </a:cxnLst>
            <a:rect l="0" t="0" r="r" b="b"/>
            <a:pathLst>
              <a:path w="457" h="441">
                <a:moveTo>
                  <a:pt x="206" y="139"/>
                </a:moveTo>
                <a:cubicBezTo>
                  <a:pt x="214" y="121"/>
                  <a:pt x="253" y="83"/>
                  <a:pt x="261" y="69"/>
                </a:cubicBezTo>
                <a:cubicBezTo>
                  <a:pt x="277" y="40"/>
                  <a:pt x="264" y="0"/>
                  <a:pt x="304" y="0"/>
                </a:cubicBezTo>
                <a:cubicBezTo>
                  <a:pt x="321" y="0"/>
                  <a:pt x="375" y="44"/>
                  <a:pt x="290" y="159"/>
                </a:cubicBezTo>
                <a:cubicBezTo>
                  <a:pt x="340" y="153"/>
                  <a:pt x="397" y="154"/>
                  <a:pt x="420" y="159"/>
                </a:cubicBezTo>
                <a:cubicBezTo>
                  <a:pt x="434" y="162"/>
                  <a:pt x="452" y="176"/>
                  <a:pt x="452" y="193"/>
                </a:cubicBezTo>
                <a:cubicBezTo>
                  <a:pt x="452" y="211"/>
                  <a:pt x="444" y="221"/>
                  <a:pt x="433" y="228"/>
                </a:cubicBezTo>
                <a:cubicBezTo>
                  <a:pt x="448" y="232"/>
                  <a:pt x="457" y="245"/>
                  <a:pt x="457" y="262"/>
                </a:cubicBezTo>
                <a:cubicBezTo>
                  <a:pt x="457" y="280"/>
                  <a:pt x="446" y="290"/>
                  <a:pt x="431" y="296"/>
                </a:cubicBezTo>
                <a:cubicBezTo>
                  <a:pt x="442" y="301"/>
                  <a:pt x="453" y="313"/>
                  <a:pt x="453" y="330"/>
                </a:cubicBezTo>
                <a:cubicBezTo>
                  <a:pt x="453" y="347"/>
                  <a:pt x="439" y="361"/>
                  <a:pt x="420" y="364"/>
                </a:cubicBezTo>
                <a:cubicBezTo>
                  <a:pt x="433" y="370"/>
                  <a:pt x="439" y="378"/>
                  <a:pt x="439" y="388"/>
                </a:cubicBezTo>
                <a:cubicBezTo>
                  <a:pt x="439" y="420"/>
                  <a:pt x="412" y="428"/>
                  <a:pt x="389" y="434"/>
                </a:cubicBezTo>
                <a:cubicBezTo>
                  <a:pt x="367" y="440"/>
                  <a:pt x="336" y="441"/>
                  <a:pt x="294" y="438"/>
                </a:cubicBezTo>
                <a:cubicBezTo>
                  <a:pt x="252" y="435"/>
                  <a:pt x="198" y="416"/>
                  <a:pt x="138" y="409"/>
                </a:cubicBezTo>
                <a:cubicBezTo>
                  <a:pt x="138" y="357"/>
                  <a:pt x="138" y="218"/>
                  <a:pt x="138" y="218"/>
                </a:cubicBezTo>
                <a:cubicBezTo>
                  <a:pt x="138" y="218"/>
                  <a:pt x="181" y="193"/>
                  <a:pt x="206" y="139"/>
                </a:cubicBezTo>
                <a:close/>
                <a:moveTo>
                  <a:pt x="0" y="430"/>
                </a:moveTo>
                <a:cubicBezTo>
                  <a:pt x="0" y="435"/>
                  <a:pt x="4" y="440"/>
                  <a:pt x="9" y="440"/>
                </a:cubicBezTo>
                <a:cubicBezTo>
                  <a:pt x="108" y="440"/>
                  <a:pt x="108" y="440"/>
                  <a:pt x="108" y="440"/>
                </a:cubicBezTo>
                <a:cubicBezTo>
                  <a:pt x="113" y="440"/>
                  <a:pt x="118" y="435"/>
                  <a:pt x="118" y="430"/>
                </a:cubicBezTo>
                <a:cubicBezTo>
                  <a:pt x="118" y="198"/>
                  <a:pt x="118" y="198"/>
                  <a:pt x="118" y="198"/>
                </a:cubicBezTo>
                <a:cubicBezTo>
                  <a:pt x="118" y="193"/>
                  <a:pt x="113" y="188"/>
                  <a:pt x="108" y="188"/>
                </a:cubicBezTo>
                <a:cubicBezTo>
                  <a:pt x="9" y="188"/>
                  <a:pt x="9" y="188"/>
                  <a:pt x="9" y="188"/>
                </a:cubicBezTo>
                <a:cubicBezTo>
                  <a:pt x="4" y="188"/>
                  <a:pt x="0" y="193"/>
                  <a:pt x="0" y="198"/>
                </a:cubicBezTo>
                <a:lnTo>
                  <a:pt x="0" y="4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35538" y="4909248"/>
            <a:ext cx="2133600" cy="273844"/>
          </a:xfrm>
        </p:spPr>
        <p:txBody>
          <a:bodyPr/>
          <a:lstStyle/>
          <a:p>
            <a:fld id="{2A2DB900-4F27-419C-B2D8-AAC4EB8D73BD}" type="slidenum">
              <a:rPr lang="cs-CZ" sz="1000"/>
              <a:pPr/>
              <a:t>4</a:t>
            </a:fld>
            <a:endParaRPr lang="cs-CZ" sz="1000" dirty="0"/>
          </a:p>
        </p:txBody>
      </p:sp>
      <p:sp>
        <p:nvSpPr>
          <p:cNvPr id="9" name="Nadpis 4"/>
          <p:cNvSpPr txBox="1">
            <a:spLocks/>
          </p:cNvSpPr>
          <p:nvPr/>
        </p:nvSpPr>
        <p:spPr>
          <a:xfrm>
            <a:off x="356074" y="6356"/>
            <a:ext cx="8680422" cy="469722"/>
          </a:xfrm>
          <a:prstGeom prst="rect">
            <a:avLst/>
          </a:prstGeom>
        </p:spPr>
        <p:txBody>
          <a:bodyPr vert="horz" lIns="36000" tIns="45720" rIns="3600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404040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</a:lstStyle>
          <a:p>
            <a:pPr defTabSz="914378">
              <a:defRPr/>
            </a:pPr>
            <a:r>
              <a:rPr lang="cs-CZ" dirty="0">
                <a:solidFill>
                  <a:schemeClr val="bg1"/>
                </a:solidFill>
              </a:rPr>
              <a:t>Hlavní závěry</a:t>
            </a:r>
          </a:p>
        </p:txBody>
      </p:sp>
      <p:sp>
        <p:nvSpPr>
          <p:cNvPr id="86" name="Zástupný symbol pro zápatí 3">
            <a:extLst>
              <a:ext uri="{FF2B5EF4-FFF2-40B4-BE49-F238E27FC236}">
                <a16:creationId xmlns:a16="http://schemas.microsoft.com/office/drawing/2014/main" id="{4AD42D0F-DC7E-4D88-BBB9-6E65E83E5F80}"/>
              </a:ext>
            </a:extLst>
          </p:cNvPr>
          <p:cNvSpPr txBox="1">
            <a:spLocks/>
          </p:cNvSpPr>
          <p:nvPr/>
        </p:nvSpPr>
        <p:spPr>
          <a:xfrm>
            <a:off x="355142" y="4927500"/>
            <a:ext cx="5120208" cy="229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300" b="1" kern="1200">
                <a:solidFill>
                  <a:srgbClr val="40404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33">
              <a:defRPr/>
            </a:pPr>
            <a:r>
              <a:rPr lang="cs-CZ" sz="825" dirty="0">
                <a:solidFill>
                  <a:schemeClr val="bg1"/>
                </a:solidFill>
                <a:latin typeface="+mn-lt"/>
                <a:cs typeface="+mn-cs"/>
              </a:rPr>
              <a:t>Ipsos pro Magistrát hlavního města Prahy – Sousedské vztahy, 10/2019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85BEFC9-28BD-4F92-A4AF-4FC2B65427A8}"/>
              </a:ext>
            </a:extLst>
          </p:cNvPr>
          <p:cNvSpPr/>
          <p:nvPr/>
        </p:nvSpPr>
        <p:spPr>
          <a:xfrm>
            <a:off x="1064228" y="771550"/>
            <a:ext cx="7444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200" b="1" dirty="0">
                <a:solidFill>
                  <a:schemeClr val="accent2"/>
                </a:solidFill>
              </a:rPr>
              <a:t>Přibližně polovina Pražanů se zná a baví alespoň s několika sousedy z jejich domu či z jejich ulice,</a:t>
            </a:r>
            <a:r>
              <a:rPr lang="cs-CZ" sz="1200" b="1" dirty="0">
                <a:solidFill>
                  <a:schemeClr val="bg1"/>
                </a:solidFill>
              </a:rPr>
              <a:t> nicméně většina </a:t>
            </a:r>
            <a:br>
              <a:rPr lang="cs-CZ" sz="1200" b="1" dirty="0">
                <a:solidFill>
                  <a:schemeClr val="bg1"/>
                </a:solidFill>
              </a:rPr>
            </a:br>
            <a:r>
              <a:rPr lang="cs-CZ" sz="1200" b="1" dirty="0">
                <a:solidFill>
                  <a:schemeClr val="bg1"/>
                </a:solidFill>
              </a:rPr>
              <a:t>z nich má se sousedy pouze průměrné vztahy, sice bezproblémové, ale ani příliš vřelé. Velmi vřelé sousedské vztahy jsou patrné například mezi obyvateli městské části Prahy 6.</a:t>
            </a:r>
          </a:p>
          <a:p>
            <a:pPr fontAlgn="ctr"/>
            <a:endParaRPr lang="cs-CZ" sz="1200" b="1" dirty="0">
              <a:solidFill>
                <a:schemeClr val="bg1"/>
              </a:solidFill>
            </a:endParaRPr>
          </a:p>
          <a:p>
            <a:pPr fontAlgn="ctr"/>
            <a:r>
              <a:rPr lang="cs-CZ" sz="1200" b="1" dirty="0">
                <a:solidFill>
                  <a:schemeClr val="accent2"/>
                </a:solidFill>
              </a:rPr>
              <a:t>Obyvatelé Prahy většinou shledávají své aktuální vztahy se sousedy jako bezproblémové,</a:t>
            </a:r>
            <a:r>
              <a:rPr lang="cs-CZ" sz="1200" b="1" dirty="0">
                <a:solidFill>
                  <a:schemeClr val="bg1"/>
                </a:solidFill>
              </a:rPr>
              <a:t> zhruba polovina z nich ani neví o žádném sousedovi, který by se choval nepříjemně či bezohledně, ale uznávají, že většinu lidí, znají pouze od vidění a neznají ani jejich jména. Tato sousedská zkušenost je podobná napříč všemi pražskými obvody.</a:t>
            </a:r>
          </a:p>
          <a:p>
            <a:pPr fontAlgn="ctr"/>
            <a:endParaRPr lang="cs-CZ" sz="1200" b="1" dirty="0">
              <a:solidFill>
                <a:schemeClr val="bg1"/>
              </a:solidFill>
            </a:endParaRPr>
          </a:p>
          <a:p>
            <a:pPr fontAlgn="ctr"/>
            <a:r>
              <a:rPr lang="cs-CZ" sz="1200" b="1" dirty="0">
                <a:solidFill>
                  <a:schemeClr val="accent2"/>
                </a:solidFill>
              </a:rPr>
              <a:t>39 % obyvatel Prahy se za posledních 12 měsíců zúčastnilo nějakých aktivit v jejich čtvrti, nicméně pouze necelá pětina ze všech dotázaných Pražanů se svými sousedy pořádá nějaké společné akce.</a:t>
            </a:r>
            <a:r>
              <a:rPr lang="cs-CZ" sz="1200" b="1" dirty="0">
                <a:solidFill>
                  <a:schemeClr val="bg1"/>
                </a:solidFill>
              </a:rPr>
              <a:t> Na druhou stranu v případě konání takové akce by se více než polovina Pražanů takové akce zúčastnila a 14 % by ji dokonce ještě aktivně podpořilo. </a:t>
            </a:r>
          </a:p>
          <a:p>
            <a:pPr fontAlgn="ctr"/>
            <a:endParaRPr lang="cs-CZ" sz="1200" b="1" dirty="0">
              <a:solidFill>
                <a:schemeClr val="bg1"/>
              </a:solidFill>
            </a:endParaRPr>
          </a:p>
          <a:p>
            <a:pPr fontAlgn="ctr"/>
            <a:r>
              <a:rPr lang="cs-CZ" sz="1200" b="1" dirty="0">
                <a:solidFill>
                  <a:schemeClr val="accent2"/>
                </a:solidFill>
              </a:rPr>
              <a:t>Nejpřitažlivějším typem sousedské akce je pro Pražany sousedská večeře či společné grilování. </a:t>
            </a:r>
            <a:r>
              <a:rPr lang="cs-CZ" sz="1200" b="1" dirty="0">
                <a:solidFill>
                  <a:schemeClr val="bg1"/>
                </a:solidFill>
              </a:rPr>
              <a:t>Nicméně pro mladé lidi je atraktivní také letní kino, naopak s přibývajícím věkem je pro lidi stále přitažlivější společná brigáda na zlepšení prostoru v lokalitě, kde žiji.</a:t>
            </a:r>
          </a:p>
          <a:p>
            <a:pPr fontAlgn="ctr"/>
            <a:endParaRPr lang="cs-CZ" sz="1200" b="1" dirty="0">
              <a:solidFill>
                <a:schemeClr val="bg1"/>
              </a:solidFill>
            </a:endParaRPr>
          </a:p>
          <a:p>
            <a:pPr fontAlgn="ctr"/>
            <a:r>
              <a:rPr lang="cs-CZ" sz="1200" b="1" dirty="0">
                <a:solidFill>
                  <a:schemeClr val="accent2"/>
                </a:solidFill>
              </a:rPr>
              <a:t>Tři čtvrtiny Pražanů se pravidelně setkává se skupinou či partou kamarádů nebo známých, nejčastěji v rámci neformální zábavy, například v hospodě či v baru, </a:t>
            </a:r>
            <a:r>
              <a:rPr lang="cs-CZ" sz="1200" b="1" dirty="0">
                <a:solidFill>
                  <a:schemeClr val="bg1"/>
                </a:solidFill>
              </a:rPr>
              <a:t>což platí ve všech pražských částích. Za účelem aktivního sportu se setkávají z jednotlivých pražských částí nejvíce obyvatelé Prahy 4 a za účelem fandění nějakému sportovnímu klubu obyvatelé Prahy 9.</a:t>
            </a:r>
          </a:p>
        </p:txBody>
      </p:sp>
      <p:grpSp>
        <p:nvGrpSpPr>
          <p:cNvPr id="28" name="Group 177">
            <a:extLst>
              <a:ext uri="{FF2B5EF4-FFF2-40B4-BE49-F238E27FC236}">
                <a16:creationId xmlns:a16="http://schemas.microsoft.com/office/drawing/2014/main" id="{B6762CFC-D07F-43FC-8825-AE2D9A4B8F45}"/>
              </a:ext>
            </a:extLst>
          </p:cNvPr>
          <p:cNvGrpSpPr>
            <a:grpSpLocks noChangeAspect="1"/>
          </p:cNvGrpSpPr>
          <p:nvPr/>
        </p:nvGrpSpPr>
        <p:grpSpPr>
          <a:xfrm>
            <a:off x="462860" y="916699"/>
            <a:ext cx="540953" cy="502923"/>
            <a:chOff x="3594840" y="2596108"/>
            <a:chExt cx="598669" cy="556581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D302154-C168-4E73-A665-70A2FD90D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937" y="2752124"/>
              <a:ext cx="142229" cy="356299"/>
            </a:xfrm>
            <a:custGeom>
              <a:avLst/>
              <a:gdLst/>
              <a:ahLst/>
              <a:cxnLst>
                <a:cxn ang="0">
                  <a:pos x="59" y="18"/>
                </a:cxn>
                <a:cxn ang="0">
                  <a:pos x="42" y="0"/>
                </a:cxn>
                <a:cxn ang="0">
                  <a:pos x="24" y="18"/>
                </a:cxn>
                <a:cxn ang="0">
                  <a:pos x="59" y="18"/>
                </a:cxn>
                <a:cxn ang="0">
                  <a:pos x="0" y="89"/>
                </a:cxn>
                <a:cxn ang="0">
                  <a:pos x="5" y="61"/>
                </a:cxn>
                <a:cxn ang="0">
                  <a:pos x="25" y="47"/>
                </a:cxn>
                <a:cxn ang="0">
                  <a:pos x="27" y="47"/>
                </a:cxn>
                <a:cxn ang="0">
                  <a:pos x="38" y="65"/>
                </a:cxn>
                <a:cxn ang="0">
                  <a:pos x="38" y="56"/>
                </a:cxn>
                <a:cxn ang="0">
                  <a:pos x="37" y="54"/>
                </a:cxn>
                <a:cxn ang="0">
                  <a:pos x="42" y="50"/>
                </a:cxn>
                <a:cxn ang="0">
                  <a:pos x="47" y="54"/>
                </a:cxn>
                <a:cxn ang="0">
                  <a:pos x="45" y="56"/>
                </a:cxn>
                <a:cxn ang="0">
                  <a:pos x="45" y="65"/>
                </a:cxn>
                <a:cxn ang="0">
                  <a:pos x="57" y="47"/>
                </a:cxn>
                <a:cxn ang="0">
                  <a:pos x="58" y="47"/>
                </a:cxn>
                <a:cxn ang="0">
                  <a:pos x="78" y="61"/>
                </a:cxn>
                <a:cxn ang="0">
                  <a:pos x="83" y="89"/>
                </a:cxn>
                <a:cxn ang="0">
                  <a:pos x="83" y="124"/>
                </a:cxn>
                <a:cxn ang="0">
                  <a:pos x="67" y="128"/>
                </a:cxn>
                <a:cxn ang="0">
                  <a:pos x="66" y="192"/>
                </a:cxn>
                <a:cxn ang="0">
                  <a:pos x="42" y="199"/>
                </a:cxn>
                <a:cxn ang="0">
                  <a:pos x="17" y="192"/>
                </a:cxn>
                <a:cxn ang="0">
                  <a:pos x="16" y="128"/>
                </a:cxn>
                <a:cxn ang="0">
                  <a:pos x="0" y="124"/>
                </a:cxn>
                <a:cxn ang="0">
                  <a:pos x="0" y="89"/>
                </a:cxn>
              </a:cxnLst>
              <a:rect l="0" t="0" r="r" b="b"/>
              <a:pathLst>
                <a:path w="83" h="208">
                  <a:moveTo>
                    <a:pt x="59" y="18"/>
                  </a:moveTo>
                  <a:cubicBezTo>
                    <a:pt x="59" y="8"/>
                    <a:pt x="53" y="0"/>
                    <a:pt x="42" y="0"/>
                  </a:cubicBezTo>
                  <a:cubicBezTo>
                    <a:pt x="30" y="0"/>
                    <a:pt x="24" y="8"/>
                    <a:pt x="24" y="18"/>
                  </a:cubicBezTo>
                  <a:cubicBezTo>
                    <a:pt x="24" y="57"/>
                    <a:pt x="59" y="56"/>
                    <a:pt x="59" y="18"/>
                  </a:cubicBezTo>
                  <a:close/>
                  <a:moveTo>
                    <a:pt x="0" y="89"/>
                  </a:moveTo>
                  <a:cubicBezTo>
                    <a:pt x="0" y="80"/>
                    <a:pt x="1" y="69"/>
                    <a:pt x="5" y="61"/>
                  </a:cubicBezTo>
                  <a:cubicBezTo>
                    <a:pt x="9" y="54"/>
                    <a:pt x="16" y="47"/>
                    <a:pt x="25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7" y="47"/>
                    <a:pt x="74" y="54"/>
                    <a:pt x="78" y="61"/>
                  </a:cubicBezTo>
                  <a:cubicBezTo>
                    <a:pt x="82" y="69"/>
                    <a:pt x="83" y="80"/>
                    <a:pt x="83" y="89"/>
                  </a:cubicBezTo>
                  <a:cubicBezTo>
                    <a:pt x="83" y="104"/>
                    <a:pt x="83" y="110"/>
                    <a:pt x="83" y="124"/>
                  </a:cubicBezTo>
                  <a:cubicBezTo>
                    <a:pt x="83" y="130"/>
                    <a:pt x="70" y="132"/>
                    <a:pt x="67" y="128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6" y="205"/>
                    <a:pt x="49" y="208"/>
                    <a:pt x="42" y="199"/>
                  </a:cubicBezTo>
                  <a:cubicBezTo>
                    <a:pt x="34" y="208"/>
                    <a:pt x="17" y="205"/>
                    <a:pt x="17" y="192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3" y="132"/>
                    <a:pt x="0" y="130"/>
                    <a:pt x="0" y="124"/>
                  </a:cubicBezTo>
                  <a:cubicBezTo>
                    <a:pt x="0" y="110"/>
                    <a:pt x="0" y="104"/>
                    <a:pt x="0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58282F4-8F2C-4FE8-8BD3-08296466C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840" y="3051822"/>
              <a:ext cx="291715" cy="100867"/>
            </a:xfrm>
            <a:custGeom>
              <a:avLst/>
              <a:gdLst/>
              <a:ahLst/>
              <a:cxnLst>
                <a:cxn ang="0">
                  <a:pos x="170" y="39"/>
                </a:cxn>
                <a:cxn ang="0">
                  <a:pos x="88" y="59"/>
                </a:cxn>
                <a:cxn ang="0">
                  <a:pos x="0" y="28"/>
                </a:cxn>
                <a:cxn ang="0">
                  <a:pos x="56" y="0"/>
                </a:cxn>
                <a:cxn ang="0">
                  <a:pos x="56" y="6"/>
                </a:cxn>
                <a:cxn ang="0">
                  <a:pos x="17" y="22"/>
                </a:cxn>
                <a:cxn ang="0">
                  <a:pos x="88" y="40"/>
                </a:cxn>
                <a:cxn ang="0">
                  <a:pos x="147" y="32"/>
                </a:cxn>
                <a:cxn ang="0">
                  <a:pos x="153" y="34"/>
                </a:cxn>
                <a:cxn ang="0">
                  <a:pos x="170" y="39"/>
                </a:cxn>
              </a:cxnLst>
              <a:rect l="0" t="0" r="r" b="b"/>
              <a:pathLst>
                <a:path w="170" h="59">
                  <a:moveTo>
                    <a:pt x="170" y="39"/>
                  </a:moveTo>
                  <a:cubicBezTo>
                    <a:pt x="158" y="51"/>
                    <a:pt x="126" y="59"/>
                    <a:pt x="88" y="59"/>
                  </a:cubicBezTo>
                  <a:cubicBezTo>
                    <a:pt x="39" y="59"/>
                    <a:pt x="0" y="45"/>
                    <a:pt x="0" y="28"/>
                  </a:cubicBezTo>
                  <a:cubicBezTo>
                    <a:pt x="0" y="15"/>
                    <a:pt x="23" y="4"/>
                    <a:pt x="56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33" y="9"/>
                    <a:pt x="17" y="15"/>
                    <a:pt x="17" y="22"/>
                  </a:cubicBezTo>
                  <a:cubicBezTo>
                    <a:pt x="17" y="32"/>
                    <a:pt x="49" y="40"/>
                    <a:pt x="88" y="40"/>
                  </a:cubicBezTo>
                  <a:cubicBezTo>
                    <a:pt x="113" y="40"/>
                    <a:pt x="135" y="37"/>
                    <a:pt x="147" y="32"/>
                  </a:cubicBezTo>
                  <a:cubicBezTo>
                    <a:pt x="149" y="32"/>
                    <a:pt x="151" y="33"/>
                    <a:pt x="153" y="34"/>
                  </a:cubicBezTo>
                  <a:cubicBezTo>
                    <a:pt x="159" y="36"/>
                    <a:pt x="164" y="37"/>
                    <a:pt x="170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18437A7-944F-4290-A104-C356A56BB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6874" y="2596108"/>
              <a:ext cx="185044" cy="460794"/>
            </a:xfrm>
            <a:custGeom>
              <a:avLst/>
              <a:gdLst/>
              <a:ahLst/>
              <a:cxnLst>
                <a:cxn ang="0">
                  <a:pos x="77" y="24"/>
                </a:cxn>
                <a:cxn ang="0">
                  <a:pos x="54" y="0"/>
                </a:cxn>
                <a:cxn ang="0">
                  <a:pos x="31" y="24"/>
                </a:cxn>
                <a:cxn ang="0">
                  <a:pos x="77" y="24"/>
                </a:cxn>
                <a:cxn ang="0">
                  <a:pos x="1" y="117"/>
                </a:cxn>
                <a:cxn ang="0">
                  <a:pos x="7" y="80"/>
                </a:cxn>
                <a:cxn ang="0">
                  <a:pos x="32" y="62"/>
                </a:cxn>
                <a:cxn ang="0">
                  <a:pos x="35" y="62"/>
                </a:cxn>
                <a:cxn ang="0">
                  <a:pos x="50" y="85"/>
                </a:cxn>
                <a:cxn ang="0">
                  <a:pos x="50" y="73"/>
                </a:cxn>
                <a:cxn ang="0">
                  <a:pos x="48" y="70"/>
                </a:cxn>
                <a:cxn ang="0">
                  <a:pos x="54" y="66"/>
                </a:cxn>
                <a:cxn ang="0">
                  <a:pos x="60" y="70"/>
                </a:cxn>
                <a:cxn ang="0">
                  <a:pos x="58" y="73"/>
                </a:cxn>
                <a:cxn ang="0">
                  <a:pos x="58" y="85"/>
                </a:cxn>
                <a:cxn ang="0">
                  <a:pos x="73" y="62"/>
                </a:cxn>
                <a:cxn ang="0">
                  <a:pos x="76" y="62"/>
                </a:cxn>
                <a:cxn ang="0">
                  <a:pos x="101" y="80"/>
                </a:cxn>
                <a:cxn ang="0">
                  <a:pos x="107" y="117"/>
                </a:cxn>
                <a:cxn ang="0">
                  <a:pos x="107" y="161"/>
                </a:cxn>
                <a:cxn ang="0">
                  <a:pos x="86" y="166"/>
                </a:cxn>
                <a:cxn ang="0">
                  <a:pos x="85" y="249"/>
                </a:cxn>
                <a:cxn ang="0">
                  <a:pos x="54" y="258"/>
                </a:cxn>
                <a:cxn ang="0">
                  <a:pos x="23" y="249"/>
                </a:cxn>
                <a:cxn ang="0">
                  <a:pos x="22" y="166"/>
                </a:cxn>
                <a:cxn ang="0">
                  <a:pos x="1" y="161"/>
                </a:cxn>
                <a:cxn ang="0">
                  <a:pos x="1" y="117"/>
                </a:cxn>
              </a:cxnLst>
              <a:rect l="0" t="0" r="r" b="b"/>
              <a:pathLst>
                <a:path w="108" h="269">
                  <a:moveTo>
                    <a:pt x="77" y="24"/>
                  </a:moveTo>
                  <a:cubicBezTo>
                    <a:pt x="77" y="11"/>
                    <a:pt x="68" y="0"/>
                    <a:pt x="54" y="0"/>
                  </a:cubicBezTo>
                  <a:cubicBezTo>
                    <a:pt x="39" y="0"/>
                    <a:pt x="31" y="11"/>
                    <a:pt x="31" y="24"/>
                  </a:cubicBezTo>
                  <a:cubicBezTo>
                    <a:pt x="31" y="73"/>
                    <a:pt x="77" y="73"/>
                    <a:pt x="77" y="24"/>
                  </a:cubicBezTo>
                  <a:close/>
                  <a:moveTo>
                    <a:pt x="1" y="117"/>
                  </a:moveTo>
                  <a:cubicBezTo>
                    <a:pt x="1" y="104"/>
                    <a:pt x="1" y="90"/>
                    <a:pt x="7" y="80"/>
                  </a:cubicBezTo>
                  <a:cubicBezTo>
                    <a:pt x="12" y="71"/>
                    <a:pt x="21" y="62"/>
                    <a:pt x="32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7" y="62"/>
                    <a:pt x="96" y="71"/>
                    <a:pt x="101" y="80"/>
                  </a:cubicBezTo>
                  <a:cubicBezTo>
                    <a:pt x="107" y="90"/>
                    <a:pt x="107" y="104"/>
                    <a:pt x="107" y="117"/>
                  </a:cubicBezTo>
                  <a:cubicBezTo>
                    <a:pt x="107" y="135"/>
                    <a:pt x="107" y="143"/>
                    <a:pt x="107" y="161"/>
                  </a:cubicBezTo>
                  <a:cubicBezTo>
                    <a:pt x="108" y="169"/>
                    <a:pt x="91" y="172"/>
                    <a:pt x="86" y="166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66"/>
                    <a:pt x="63" y="269"/>
                    <a:pt x="54" y="258"/>
                  </a:cubicBezTo>
                  <a:cubicBezTo>
                    <a:pt x="45" y="269"/>
                    <a:pt x="23" y="266"/>
                    <a:pt x="23" y="249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17" y="172"/>
                    <a:pt x="0" y="169"/>
                    <a:pt x="1" y="161"/>
                  </a:cubicBezTo>
                  <a:cubicBezTo>
                    <a:pt x="1" y="143"/>
                    <a:pt x="1" y="135"/>
                    <a:pt x="1" y="1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64E003D-1C15-42D1-A293-DF9577C7C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007" y="2983610"/>
              <a:ext cx="387502" cy="131345"/>
            </a:xfrm>
            <a:custGeom>
              <a:avLst/>
              <a:gdLst/>
              <a:ahLst/>
              <a:cxnLst>
                <a:cxn ang="0">
                  <a:pos x="153" y="0"/>
                </a:cxn>
                <a:cxn ang="0">
                  <a:pos x="226" y="37"/>
                </a:cxn>
                <a:cxn ang="0">
                  <a:pos x="113" y="77"/>
                </a:cxn>
                <a:cxn ang="0">
                  <a:pos x="0" y="37"/>
                </a:cxn>
                <a:cxn ang="0">
                  <a:pos x="73" y="0"/>
                </a:cxn>
                <a:cxn ang="0">
                  <a:pos x="73" y="9"/>
                </a:cxn>
                <a:cxn ang="0">
                  <a:pos x="22" y="29"/>
                </a:cxn>
                <a:cxn ang="0">
                  <a:pos x="113" y="52"/>
                </a:cxn>
                <a:cxn ang="0">
                  <a:pos x="204" y="29"/>
                </a:cxn>
                <a:cxn ang="0">
                  <a:pos x="153" y="9"/>
                </a:cxn>
                <a:cxn ang="0">
                  <a:pos x="153" y="0"/>
                </a:cxn>
              </a:cxnLst>
              <a:rect l="0" t="0" r="r" b="b"/>
              <a:pathLst>
                <a:path w="226" h="77">
                  <a:moveTo>
                    <a:pt x="153" y="0"/>
                  </a:moveTo>
                  <a:cubicBezTo>
                    <a:pt x="196" y="6"/>
                    <a:pt x="226" y="21"/>
                    <a:pt x="226" y="37"/>
                  </a:cubicBezTo>
                  <a:cubicBezTo>
                    <a:pt x="226" y="59"/>
                    <a:pt x="176" y="77"/>
                    <a:pt x="113" y="77"/>
                  </a:cubicBezTo>
                  <a:cubicBezTo>
                    <a:pt x="51" y="77"/>
                    <a:pt x="0" y="59"/>
                    <a:pt x="0" y="37"/>
                  </a:cubicBezTo>
                  <a:cubicBezTo>
                    <a:pt x="0" y="21"/>
                    <a:pt x="30" y="6"/>
                    <a:pt x="73" y="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43" y="12"/>
                    <a:pt x="22" y="20"/>
                    <a:pt x="22" y="29"/>
                  </a:cubicBezTo>
                  <a:cubicBezTo>
                    <a:pt x="22" y="42"/>
                    <a:pt x="63" y="52"/>
                    <a:pt x="113" y="52"/>
                  </a:cubicBezTo>
                  <a:cubicBezTo>
                    <a:pt x="163" y="52"/>
                    <a:pt x="204" y="42"/>
                    <a:pt x="204" y="29"/>
                  </a:cubicBezTo>
                  <a:cubicBezTo>
                    <a:pt x="204" y="20"/>
                    <a:pt x="183" y="12"/>
                    <a:pt x="153" y="9"/>
                  </a:cubicBezTo>
                  <a:cubicBezTo>
                    <a:pt x="153" y="0"/>
                    <a:pt x="153" y="0"/>
                    <a:pt x="15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57" name="Group 225">
            <a:extLst>
              <a:ext uri="{FF2B5EF4-FFF2-40B4-BE49-F238E27FC236}">
                <a16:creationId xmlns:a16="http://schemas.microsoft.com/office/drawing/2014/main" id="{E9A75380-9825-42C9-B309-290F33250F68}"/>
              </a:ext>
            </a:extLst>
          </p:cNvPr>
          <p:cNvGrpSpPr>
            <a:grpSpLocks noChangeAspect="1"/>
          </p:cNvGrpSpPr>
          <p:nvPr/>
        </p:nvGrpSpPr>
        <p:grpSpPr>
          <a:xfrm>
            <a:off x="611560" y="3241590"/>
            <a:ext cx="215887" cy="482288"/>
            <a:chOff x="3173413" y="4876800"/>
            <a:chExt cx="211137" cy="601663"/>
          </a:xfrm>
          <a:solidFill>
            <a:schemeClr val="bg1"/>
          </a:solidFill>
        </p:grpSpPr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41354B23-6956-44DE-9969-35159BAB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4916488"/>
              <a:ext cx="101600" cy="561975"/>
            </a:xfrm>
            <a:custGeom>
              <a:avLst/>
              <a:gdLst/>
              <a:ahLst/>
              <a:cxnLst>
                <a:cxn ang="0">
                  <a:pos x="170" y="321"/>
                </a:cxn>
                <a:cxn ang="0">
                  <a:pos x="165" y="43"/>
                </a:cxn>
                <a:cxn ang="0">
                  <a:pos x="153" y="7"/>
                </a:cxn>
                <a:cxn ang="0">
                  <a:pos x="133" y="127"/>
                </a:cxn>
                <a:cxn ang="0">
                  <a:pos x="131" y="241"/>
                </a:cxn>
                <a:cxn ang="0">
                  <a:pos x="109" y="264"/>
                </a:cxn>
                <a:cxn ang="0">
                  <a:pos x="105" y="44"/>
                </a:cxn>
                <a:cxn ang="0">
                  <a:pos x="89" y="2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5" y="1"/>
                </a:cxn>
                <a:cxn ang="0">
                  <a:pos x="85" y="2"/>
                </a:cxn>
                <a:cxn ang="0">
                  <a:pos x="71" y="45"/>
                </a:cxn>
                <a:cxn ang="0">
                  <a:pos x="75" y="265"/>
                </a:cxn>
                <a:cxn ang="0">
                  <a:pos x="53" y="242"/>
                </a:cxn>
                <a:cxn ang="0">
                  <a:pos x="46" y="129"/>
                </a:cxn>
                <a:cxn ang="0">
                  <a:pos x="22" y="10"/>
                </a:cxn>
                <a:cxn ang="0">
                  <a:pos x="11" y="46"/>
                </a:cxn>
                <a:cxn ang="0">
                  <a:pos x="17" y="324"/>
                </a:cxn>
                <a:cxn ang="0">
                  <a:pos x="61" y="401"/>
                </a:cxn>
                <a:cxn ang="0">
                  <a:pos x="54" y="901"/>
                </a:cxn>
                <a:cxn ang="0">
                  <a:pos x="105" y="973"/>
                </a:cxn>
                <a:cxn ang="0">
                  <a:pos x="154" y="891"/>
                </a:cxn>
                <a:cxn ang="0">
                  <a:pos x="130" y="399"/>
                </a:cxn>
                <a:cxn ang="0">
                  <a:pos x="170" y="321"/>
                </a:cxn>
              </a:cxnLst>
              <a:rect l="0" t="0" r="r" b="b"/>
              <a:pathLst>
                <a:path w="175" h="973">
                  <a:moveTo>
                    <a:pt x="170" y="321"/>
                  </a:move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75" y="8"/>
                    <a:pt x="153" y="7"/>
                  </a:cubicBezTo>
                  <a:cubicBezTo>
                    <a:pt x="153" y="7"/>
                    <a:pt x="135" y="3"/>
                    <a:pt x="133" y="127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1" y="241"/>
                    <a:pt x="129" y="262"/>
                    <a:pt x="109" y="26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6" y="9"/>
                    <a:pt x="89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6" y="1"/>
                    <a:pt x="85" y="1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68" y="9"/>
                    <a:pt x="71" y="45"/>
                    <a:pt x="71" y="4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55" y="263"/>
                    <a:pt x="53" y="242"/>
                    <a:pt x="53" y="24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39" y="5"/>
                    <a:pt x="22" y="10"/>
                    <a:pt x="22" y="10"/>
                  </a:cubicBezTo>
                  <a:cubicBezTo>
                    <a:pt x="0" y="12"/>
                    <a:pt x="11" y="46"/>
                    <a:pt x="11" y="46"/>
                  </a:cubicBezTo>
                  <a:cubicBezTo>
                    <a:pt x="17" y="324"/>
                    <a:pt x="17" y="324"/>
                    <a:pt x="17" y="324"/>
                  </a:cubicBezTo>
                  <a:cubicBezTo>
                    <a:pt x="20" y="370"/>
                    <a:pt x="41" y="391"/>
                    <a:pt x="61" y="401"/>
                  </a:cubicBezTo>
                  <a:cubicBezTo>
                    <a:pt x="54" y="901"/>
                    <a:pt x="54" y="901"/>
                    <a:pt x="54" y="901"/>
                  </a:cubicBezTo>
                  <a:cubicBezTo>
                    <a:pt x="54" y="901"/>
                    <a:pt x="42" y="963"/>
                    <a:pt x="105" y="973"/>
                  </a:cubicBezTo>
                  <a:cubicBezTo>
                    <a:pt x="105" y="973"/>
                    <a:pt x="169" y="970"/>
                    <a:pt x="154" y="891"/>
                  </a:cubicBezTo>
                  <a:cubicBezTo>
                    <a:pt x="130" y="399"/>
                    <a:pt x="130" y="399"/>
                    <a:pt x="130" y="399"/>
                  </a:cubicBezTo>
                  <a:cubicBezTo>
                    <a:pt x="149" y="388"/>
                    <a:pt x="169" y="366"/>
                    <a:pt x="170" y="3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C0BE124-6D35-4D17-BF35-3CEDB8EB4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5650" y="4876800"/>
              <a:ext cx="88900" cy="601663"/>
            </a:xfrm>
            <a:custGeom>
              <a:avLst/>
              <a:gdLst/>
              <a:ahLst/>
              <a:cxnLst>
                <a:cxn ang="0">
                  <a:pos x="113" y="27"/>
                </a:cxn>
                <a:cxn ang="0">
                  <a:pos x="15" y="499"/>
                </a:cxn>
                <a:cxn ang="0">
                  <a:pos x="58" y="592"/>
                </a:cxn>
                <a:cxn ang="0">
                  <a:pos x="58" y="592"/>
                </a:cxn>
                <a:cxn ang="0">
                  <a:pos x="38" y="978"/>
                </a:cxn>
                <a:cxn ang="0">
                  <a:pos x="93" y="1041"/>
                </a:cxn>
                <a:cxn ang="0">
                  <a:pos x="132" y="1031"/>
                </a:cxn>
                <a:cxn ang="0">
                  <a:pos x="154" y="984"/>
                </a:cxn>
                <a:cxn ang="0">
                  <a:pos x="154" y="925"/>
                </a:cxn>
                <a:cxn ang="0">
                  <a:pos x="152" y="145"/>
                </a:cxn>
                <a:cxn ang="0">
                  <a:pos x="113" y="27"/>
                </a:cxn>
                <a:cxn ang="0">
                  <a:pos x="113" y="118"/>
                </a:cxn>
                <a:cxn ang="0">
                  <a:pos x="49" y="372"/>
                </a:cxn>
                <a:cxn ang="0">
                  <a:pos x="114" y="79"/>
                </a:cxn>
                <a:cxn ang="0">
                  <a:pos x="113" y="118"/>
                </a:cxn>
              </a:cxnLst>
              <a:rect l="0" t="0" r="r" b="b"/>
              <a:pathLst>
                <a:path w="154" h="1041">
                  <a:moveTo>
                    <a:pt x="113" y="27"/>
                  </a:moveTo>
                  <a:cubicBezTo>
                    <a:pt x="0" y="45"/>
                    <a:pt x="15" y="499"/>
                    <a:pt x="15" y="499"/>
                  </a:cubicBezTo>
                  <a:cubicBezTo>
                    <a:pt x="13" y="593"/>
                    <a:pt x="54" y="592"/>
                    <a:pt x="58" y="592"/>
                  </a:cubicBezTo>
                  <a:cubicBezTo>
                    <a:pt x="58" y="592"/>
                    <a:pt x="58" y="592"/>
                    <a:pt x="58" y="592"/>
                  </a:cubicBezTo>
                  <a:cubicBezTo>
                    <a:pt x="38" y="978"/>
                    <a:pt x="38" y="978"/>
                    <a:pt x="38" y="978"/>
                  </a:cubicBezTo>
                  <a:cubicBezTo>
                    <a:pt x="35" y="1037"/>
                    <a:pt x="93" y="1041"/>
                    <a:pt x="93" y="1041"/>
                  </a:cubicBezTo>
                  <a:cubicBezTo>
                    <a:pt x="111" y="1041"/>
                    <a:pt x="123" y="1037"/>
                    <a:pt x="132" y="1031"/>
                  </a:cubicBezTo>
                  <a:cubicBezTo>
                    <a:pt x="142" y="1023"/>
                    <a:pt x="152" y="1009"/>
                    <a:pt x="154" y="984"/>
                  </a:cubicBezTo>
                  <a:cubicBezTo>
                    <a:pt x="154" y="925"/>
                    <a:pt x="154" y="925"/>
                    <a:pt x="154" y="925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4" y="0"/>
                    <a:pt x="113" y="27"/>
                    <a:pt x="113" y="27"/>
                  </a:cubicBezTo>
                  <a:close/>
                  <a:moveTo>
                    <a:pt x="113" y="118"/>
                  </a:moveTo>
                  <a:cubicBezTo>
                    <a:pt x="113" y="118"/>
                    <a:pt x="58" y="134"/>
                    <a:pt x="49" y="372"/>
                  </a:cubicBezTo>
                  <a:cubicBezTo>
                    <a:pt x="49" y="372"/>
                    <a:pt x="18" y="93"/>
                    <a:pt x="114" y="79"/>
                  </a:cubicBezTo>
                  <a:cubicBezTo>
                    <a:pt x="114" y="79"/>
                    <a:pt x="134" y="94"/>
                    <a:pt x="113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62" name="Freeform 20">
            <a:extLst>
              <a:ext uri="{FF2B5EF4-FFF2-40B4-BE49-F238E27FC236}">
                <a16:creationId xmlns:a16="http://schemas.microsoft.com/office/drawing/2014/main" id="{E5E96DCC-6676-4219-B1BD-8DE431D1D13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844" y="4083918"/>
            <a:ext cx="216104" cy="390023"/>
          </a:xfrm>
          <a:custGeom>
            <a:avLst/>
            <a:gdLst/>
            <a:ahLst/>
            <a:cxnLst>
              <a:cxn ang="0">
                <a:pos x="252" y="0"/>
              </a:cxn>
              <a:cxn ang="0">
                <a:pos x="7" y="0"/>
              </a:cxn>
              <a:cxn ang="0">
                <a:pos x="7" y="1"/>
              </a:cxn>
              <a:cxn ang="0">
                <a:pos x="6" y="25"/>
              </a:cxn>
              <a:cxn ang="0">
                <a:pos x="3" y="58"/>
              </a:cxn>
              <a:cxn ang="0">
                <a:pos x="96" y="251"/>
              </a:cxn>
              <a:cxn ang="0">
                <a:pos x="107" y="437"/>
              </a:cxn>
              <a:cxn ang="0">
                <a:pos x="10" y="468"/>
              </a:cxn>
              <a:cxn ang="0">
                <a:pos x="249" y="468"/>
              </a:cxn>
              <a:cxn ang="0">
                <a:pos x="152" y="437"/>
              </a:cxn>
              <a:cxn ang="0">
                <a:pos x="163" y="251"/>
              </a:cxn>
              <a:cxn ang="0">
                <a:pos x="255" y="58"/>
              </a:cxn>
              <a:cxn ang="0">
                <a:pos x="253" y="25"/>
              </a:cxn>
              <a:cxn ang="0">
                <a:pos x="252" y="1"/>
              </a:cxn>
              <a:cxn ang="0">
                <a:pos x="252" y="0"/>
              </a:cxn>
              <a:cxn ang="0">
                <a:pos x="230" y="19"/>
              </a:cxn>
              <a:cxn ang="0">
                <a:pos x="29" y="19"/>
              </a:cxn>
              <a:cxn ang="0">
                <a:pos x="27" y="58"/>
              </a:cxn>
              <a:cxn ang="0">
                <a:pos x="92" y="216"/>
              </a:cxn>
              <a:cxn ang="0">
                <a:pos x="139" y="233"/>
              </a:cxn>
              <a:cxn ang="0">
                <a:pos x="121" y="220"/>
              </a:cxn>
              <a:cxn ang="0">
                <a:pos x="49" y="71"/>
              </a:cxn>
              <a:cxn ang="0">
                <a:pos x="232" y="71"/>
              </a:cxn>
              <a:cxn ang="0">
                <a:pos x="232" y="58"/>
              </a:cxn>
              <a:cxn ang="0">
                <a:pos x="230" y="19"/>
              </a:cxn>
            </a:cxnLst>
            <a:rect l="0" t="0" r="r" b="b"/>
            <a:pathLst>
              <a:path w="259" h="468">
                <a:moveTo>
                  <a:pt x="252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7" y="9"/>
                  <a:pt x="6" y="17"/>
                  <a:pt x="6" y="25"/>
                </a:cubicBezTo>
                <a:cubicBezTo>
                  <a:pt x="5" y="36"/>
                  <a:pt x="4" y="47"/>
                  <a:pt x="3" y="58"/>
                </a:cubicBezTo>
                <a:cubicBezTo>
                  <a:pt x="0" y="173"/>
                  <a:pt x="49" y="183"/>
                  <a:pt x="96" y="251"/>
                </a:cubicBezTo>
                <a:cubicBezTo>
                  <a:pt x="121" y="287"/>
                  <a:pt x="124" y="417"/>
                  <a:pt x="107" y="437"/>
                </a:cubicBezTo>
                <a:cubicBezTo>
                  <a:pt x="88" y="461"/>
                  <a:pt x="10" y="428"/>
                  <a:pt x="10" y="468"/>
                </a:cubicBezTo>
                <a:cubicBezTo>
                  <a:pt x="249" y="468"/>
                  <a:pt x="249" y="468"/>
                  <a:pt x="249" y="468"/>
                </a:cubicBezTo>
                <a:cubicBezTo>
                  <a:pt x="249" y="429"/>
                  <a:pt x="171" y="461"/>
                  <a:pt x="152" y="437"/>
                </a:cubicBezTo>
                <a:cubicBezTo>
                  <a:pt x="135" y="417"/>
                  <a:pt x="138" y="287"/>
                  <a:pt x="163" y="251"/>
                </a:cubicBezTo>
                <a:cubicBezTo>
                  <a:pt x="210" y="183"/>
                  <a:pt x="259" y="173"/>
                  <a:pt x="255" y="58"/>
                </a:cubicBezTo>
                <a:cubicBezTo>
                  <a:pt x="255" y="47"/>
                  <a:pt x="254" y="36"/>
                  <a:pt x="253" y="25"/>
                </a:cubicBezTo>
                <a:cubicBezTo>
                  <a:pt x="253" y="17"/>
                  <a:pt x="252" y="9"/>
                  <a:pt x="252" y="1"/>
                </a:cubicBezTo>
                <a:cubicBezTo>
                  <a:pt x="252" y="0"/>
                  <a:pt x="252" y="0"/>
                  <a:pt x="252" y="0"/>
                </a:cubicBezTo>
                <a:close/>
                <a:moveTo>
                  <a:pt x="230" y="19"/>
                </a:moveTo>
                <a:cubicBezTo>
                  <a:pt x="29" y="19"/>
                  <a:pt x="29" y="19"/>
                  <a:pt x="29" y="19"/>
                </a:cubicBezTo>
                <a:cubicBezTo>
                  <a:pt x="28" y="32"/>
                  <a:pt x="27" y="46"/>
                  <a:pt x="27" y="58"/>
                </a:cubicBezTo>
                <a:cubicBezTo>
                  <a:pt x="25" y="120"/>
                  <a:pt x="34" y="158"/>
                  <a:pt x="92" y="216"/>
                </a:cubicBezTo>
                <a:cubicBezTo>
                  <a:pt x="108" y="232"/>
                  <a:pt x="123" y="237"/>
                  <a:pt x="139" y="233"/>
                </a:cubicBezTo>
                <a:cubicBezTo>
                  <a:pt x="134" y="231"/>
                  <a:pt x="128" y="227"/>
                  <a:pt x="121" y="220"/>
                </a:cubicBezTo>
                <a:cubicBezTo>
                  <a:pt x="62" y="165"/>
                  <a:pt x="50" y="131"/>
                  <a:pt x="49" y="71"/>
                </a:cubicBezTo>
                <a:cubicBezTo>
                  <a:pt x="232" y="71"/>
                  <a:pt x="232" y="71"/>
                  <a:pt x="232" y="71"/>
                </a:cubicBezTo>
                <a:cubicBezTo>
                  <a:pt x="232" y="67"/>
                  <a:pt x="232" y="62"/>
                  <a:pt x="232" y="58"/>
                </a:cubicBezTo>
                <a:cubicBezTo>
                  <a:pt x="232" y="46"/>
                  <a:pt x="231" y="32"/>
                  <a:pt x="230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1" name="Freeform 6">
            <a:extLst>
              <a:ext uri="{FF2B5EF4-FFF2-40B4-BE49-F238E27FC236}">
                <a16:creationId xmlns:a16="http://schemas.microsoft.com/office/drawing/2014/main" id="{CE0A89F5-CAB0-4AF5-B8EA-29D4DCE627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8422" y="2389442"/>
            <a:ext cx="598838" cy="470340"/>
          </a:xfrm>
          <a:custGeom>
            <a:avLst/>
            <a:gdLst/>
            <a:ahLst/>
            <a:cxnLst>
              <a:cxn ang="0">
                <a:pos x="1222" y="784"/>
              </a:cxn>
              <a:cxn ang="0">
                <a:pos x="1526" y="581"/>
              </a:cxn>
              <a:cxn ang="0">
                <a:pos x="477" y="1286"/>
              </a:cxn>
              <a:cxn ang="0">
                <a:pos x="1021" y="1050"/>
              </a:cxn>
              <a:cxn ang="0">
                <a:pos x="445" y="1470"/>
              </a:cxn>
              <a:cxn ang="0">
                <a:pos x="1444" y="715"/>
              </a:cxn>
              <a:cxn ang="0">
                <a:pos x="1923" y="667"/>
              </a:cxn>
              <a:cxn ang="0">
                <a:pos x="414" y="988"/>
              </a:cxn>
              <a:cxn ang="0">
                <a:pos x="1599" y="413"/>
              </a:cxn>
              <a:cxn ang="0">
                <a:pos x="520" y="351"/>
              </a:cxn>
              <a:cxn ang="0">
                <a:pos x="598" y="370"/>
              </a:cxn>
              <a:cxn ang="0">
                <a:pos x="785" y="265"/>
              </a:cxn>
              <a:cxn ang="0">
                <a:pos x="849" y="234"/>
              </a:cxn>
              <a:cxn ang="0">
                <a:pos x="1099" y="725"/>
              </a:cxn>
              <a:cxn ang="0">
                <a:pos x="897" y="840"/>
              </a:cxn>
              <a:cxn ang="0">
                <a:pos x="775" y="626"/>
              </a:cxn>
              <a:cxn ang="0">
                <a:pos x="162" y="632"/>
              </a:cxn>
              <a:cxn ang="0">
                <a:pos x="1371" y="107"/>
              </a:cxn>
              <a:cxn ang="0">
                <a:pos x="1333" y="123"/>
              </a:cxn>
              <a:cxn ang="0">
                <a:pos x="1018" y="276"/>
              </a:cxn>
              <a:cxn ang="0">
                <a:pos x="1345" y="1032"/>
              </a:cxn>
              <a:cxn ang="0">
                <a:pos x="1569" y="889"/>
              </a:cxn>
              <a:cxn ang="0">
                <a:pos x="1444" y="1048"/>
              </a:cxn>
              <a:cxn ang="0">
                <a:pos x="1329" y="1081"/>
              </a:cxn>
              <a:cxn ang="0">
                <a:pos x="794" y="885"/>
              </a:cxn>
              <a:cxn ang="0">
                <a:pos x="757" y="883"/>
              </a:cxn>
              <a:cxn ang="0">
                <a:pos x="1628" y="725"/>
              </a:cxn>
              <a:cxn ang="0">
                <a:pos x="833" y="1731"/>
              </a:cxn>
              <a:cxn ang="0">
                <a:pos x="833" y="1731"/>
              </a:cxn>
              <a:cxn ang="0">
                <a:pos x="2064" y="842"/>
              </a:cxn>
              <a:cxn ang="0">
                <a:pos x="1895" y="763"/>
              </a:cxn>
              <a:cxn ang="0">
                <a:pos x="729" y="1604"/>
              </a:cxn>
              <a:cxn ang="0">
                <a:pos x="898" y="1603"/>
              </a:cxn>
              <a:cxn ang="0">
                <a:pos x="902" y="1607"/>
              </a:cxn>
              <a:cxn ang="0">
                <a:pos x="1151" y="1248"/>
              </a:cxn>
              <a:cxn ang="0">
                <a:pos x="324" y="1097"/>
              </a:cxn>
              <a:cxn ang="0">
                <a:pos x="967" y="1232"/>
              </a:cxn>
              <a:cxn ang="0">
                <a:pos x="1485" y="1281"/>
              </a:cxn>
              <a:cxn ang="0">
                <a:pos x="1642" y="1325"/>
              </a:cxn>
              <a:cxn ang="0">
                <a:pos x="1583" y="1400"/>
              </a:cxn>
              <a:cxn ang="0">
                <a:pos x="1409" y="1459"/>
              </a:cxn>
              <a:cxn ang="0">
                <a:pos x="1227" y="1618"/>
              </a:cxn>
              <a:cxn ang="0">
                <a:pos x="1118" y="455"/>
              </a:cxn>
              <a:cxn ang="0">
                <a:pos x="306" y="728"/>
              </a:cxn>
              <a:cxn ang="0">
                <a:pos x="1825" y="536"/>
              </a:cxn>
              <a:cxn ang="0">
                <a:pos x="1825" y="536"/>
              </a:cxn>
              <a:cxn ang="0">
                <a:pos x="862" y="78"/>
              </a:cxn>
              <a:cxn ang="0">
                <a:pos x="1577" y="197"/>
              </a:cxn>
              <a:cxn ang="0">
                <a:pos x="166" y="1023"/>
              </a:cxn>
              <a:cxn ang="0">
                <a:pos x="1964" y="1153"/>
              </a:cxn>
              <a:cxn ang="0">
                <a:pos x="151" y="680"/>
              </a:cxn>
              <a:cxn ang="0">
                <a:pos x="2145" y="1280"/>
              </a:cxn>
              <a:cxn ang="0">
                <a:pos x="2154" y="626"/>
              </a:cxn>
              <a:cxn ang="0">
                <a:pos x="444" y="568"/>
              </a:cxn>
              <a:cxn ang="0">
                <a:pos x="641" y="294"/>
              </a:cxn>
              <a:cxn ang="0">
                <a:pos x="2140" y="1049"/>
              </a:cxn>
              <a:cxn ang="0">
                <a:pos x="2140" y="1049"/>
              </a:cxn>
              <a:cxn ang="0">
                <a:pos x="138" y="1295"/>
              </a:cxn>
              <a:cxn ang="0">
                <a:pos x="577" y="1798"/>
              </a:cxn>
              <a:cxn ang="0">
                <a:pos x="2222" y="1385"/>
              </a:cxn>
              <a:cxn ang="0">
                <a:pos x="1950" y="1427"/>
              </a:cxn>
              <a:cxn ang="0">
                <a:pos x="1764" y="1415"/>
              </a:cxn>
            </a:cxnLst>
            <a:rect l="0" t="0" r="r" b="b"/>
            <a:pathLst>
              <a:path w="2290" h="1798">
                <a:moveTo>
                  <a:pt x="1077" y="1141"/>
                </a:moveTo>
                <a:cubicBezTo>
                  <a:pt x="1077" y="1141"/>
                  <a:pt x="850" y="1128"/>
                  <a:pt x="652" y="1281"/>
                </a:cubicBezTo>
                <a:cubicBezTo>
                  <a:pt x="652" y="1281"/>
                  <a:pt x="792" y="1199"/>
                  <a:pt x="874" y="1199"/>
                </a:cubicBezTo>
                <a:cubicBezTo>
                  <a:pt x="874" y="1199"/>
                  <a:pt x="680" y="1262"/>
                  <a:pt x="483" y="1527"/>
                </a:cubicBezTo>
                <a:cubicBezTo>
                  <a:pt x="483" y="1527"/>
                  <a:pt x="788" y="1217"/>
                  <a:pt x="1003" y="1166"/>
                </a:cubicBezTo>
                <a:cubicBezTo>
                  <a:pt x="1118" y="1139"/>
                  <a:pt x="1077" y="1141"/>
                  <a:pt x="1077" y="1141"/>
                </a:cubicBezTo>
                <a:close/>
                <a:moveTo>
                  <a:pt x="1297" y="738"/>
                </a:moveTo>
                <a:cubicBezTo>
                  <a:pt x="1297" y="738"/>
                  <a:pt x="1391" y="621"/>
                  <a:pt x="1490" y="552"/>
                </a:cubicBezTo>
                <a:cubicBezTo>
                  <a:pt x="1579" y="490"/>
                  <a:pt x="1633" y="461"/>
                  <a:pt x="1663" y="448"/>
                </a:cubicBezTo>
                <a:cubicBezTo>
                  <a:pt x="1582" y="480"/>
                  <a:pt x="1357" y="583"/>
                  <a:pt x="1222" y="784"/>
                </a:cubicBezTo>
                <a:cubicBezTo>
                  <a:pt x="1222" y="784"/>
                  <a:pt x="1356" y="552"/>
                  <a:pt x="1530" y="434"/>
                </a:cubicBezTo>
                <a:cubicBezTo>
                  <a:pt x="1530" y="434"/>
                  <a:pt x="1323" y="571"/>
                  <a:pt x="1241" y="712"/>
                </a:cubicBezTo>
                <a:cubicBezTo>
                  <a:pt x="1241" y="712"/>
                  <a:pt x="1254" y="663"/>
                  <a:pt x="1290" y="607"/>
                </a:cubicBezTo>
                <a:cubicBezTo>
                  <a:pt x="1356" y="506"/>
                  <a:pt x="1395" y="457"/>
                  <a:pt x="1395" y="457"/>
                </a:cubicBezTo>
                <a:cubicBezTo>
                  <a:pt x="1395" y="457"/>
                  <a:pt x="1251" y="604"/>
                  <a:pt x="1215" y="699"/>
                </a:cubicBezTo>
                <a:cubicBezTo>
                  <a:pt x="1179" y="794"/>
                  <a:pt x="1153" y="932"/>
                  <a:pt x="1153" y="932"/>
                </a:cubicBezTo>
                <a:cubicBezTo>
                  <a:pt x="1153" y="932"/>
                  <a:pt x="1208" y="843"/>
                  <a:pt x="1281" y="774"/>
                </a:cubicBezTo>
                <a:cubicBezTo>
                  <a:pt x="1353" y="705"/>
                  <a:pt x="1441" y="637"/>
                  <a:pt x="1539" y="597"/>
                </a:cubicBezTo>
                <a:cubicBezTo>
                  <a:pt x="1638" y="558"/>
                  <a:pt x="1703" y="529"/>
                  <a:pt x="1785" y="525"/>
                </a:cubicBezTo>
                <a:cubicBezTo>
                  <a:pt x="1785" y="525"/>
                  <a:pt x="1683" y="512"/>
                  <a:pt x="1526" y="581"/>
                </a:cubicBezTo>
                <a:cubicBezTo>
                  <a:pt x="1369" y="650"/>
                  <a:pt x="1297" y="738"/>
                  <a:pt x="1297" y="738"/>
                </a:cubicBezTo>
                <a:close/>
                <a:moveTo>
                  <a:pt x="1211" y="624"/>
                </a:moveTo>
                <a:cubicBezTo>
                  <a:pt x="1224" y="603"/>
                  <a:pt x="1293" y="498"/>
                  <a:pt x="1450" y="346"/>
                </a:cubicBezTo>
                <a:cubicBezTo>
                  <a:pt x="1503" y="295"/>
                  <a:pt x="1597" y="249"/>
                  <a:pt x="1582" y="227"/>
                </a:cubicBezTo>
                <a:cubicBezTo>
                  <a:pt x="1570" y="207"/>
                  <a:pt x="1479" y="273"/>
                  <a:pt x="1378" y="391"/>
                </a:cubicBezTo>
                <a:cubicBezTo>
                  <a:pt x="1297" y="487"/>
                  <a:pt x="1225" y="602"/>
                  <a:pt x="1211" y="624"/>
                </a:cubicBezTo>
                <a:close/>
                <a:moveTo>
                  <a:pt x="1663" y="448"/>
                </a:moveTo>
                <a:cubicBezTo>
                  <a:pt x="1682" y="440"/>
                  <a:pt x="1693" y="437"/>
                  <a:pt x="1693" y="437"/>
                </a:cubicBezTo>
                <a:cubicBezTo>
                  <a:pt x="1693" y="437"/>
                  <a:pt x="1684" y="439"/>
                  <a:pt x="1663" y="448"/>
                </a:cubicBezTo>
                <a:close/>
                <a:moveTo>
                  <a:pt x="477" y="1286"/>
                </a:moveTo>
                <a:cubicBezTo>
                  <a:pt x="477" y="1286"/>
                  <a:pt x="617" y="1191"/>
                  <a:pt x="693" y="1180"/>
                </a:cubicBezTo>
                <a:cubicBezTo>
                  <a:pt x="693" y="1180"/>
                  <a:pt x="537" y="1289"/>
                  <a:pt x="452" y="1421"/>
                </a:cubicBezTo>
                <a:cubicBezTo>
                  <a:pt x="452" y="1421"/>
                  <a:pt x="617" y="1231"/>
                  <a:pt x="830" y="1155"/>
                </a:cubicBezTo>
                <a:cubicBezTo>
                  <a:pt x="992" y="1098"/>
                  <a:pt x="1071" y="1122"/>
                  <a:pt x="1071" y="1122"/>
                </a:cubicBezTo>
                <a:cubicBezTo>
                  <a:pt x="1071" y="1122"/>
                  <a:pt x="833" y="1004"/>
                  <a:pt x="477" y="1286"/>
                </a:cubicBezTo>
                <a:close/>
                <a:moveTo>
                  <a:pt x="1211" y="624"/>
                </a:moveTo>
                <a:cubicBezTo>
                  <a:pt x="1209" y="627"/>
                  <a:pt x="1209" y="628"/>
                  <a:pt x="1209" y="628"/>
                </a:cubicBezTo>
                <a:cubicBezTo>
                  <a:pt x="1209" y="628"/>
                  <a:pt x="1210" y="627"/>
                  <a:pt x="1211" y="624"/>
                </a:cubicBezTo>
                <a:close/>
                <a:moveTo>
                  <a:pt x="1022" y="1051"/>
                </a:moveTo>
                <a:cubicBezTo>
                  <a:pt x="1022" y="1051"/>
                  <a:pt x="1027" y="1052"/>
                  <a:pt x="1021" y="1050"/>
                </a:cubicBezTo>
                <a:cubicBezTo>
                  <a:pt x="1022" y="1051"/>
                  <a:pt x="1022" y="1051"/>
                  <a:pt x="1022" y="1051"/>
                </a:cubicBezTo>
                <a:close/>
                <a:moveTo>
                  <a:pt x="639" y="1128"/>
                </a:moveTo>
                <a:cubicBezTo>
                  <a:pt x="639" y="1128"/>
                  <a:pt x="798" y="1065"/>
                  <a:pt x="943" y="1081"/>
                </a:cubicBezTo>
                <a:cubicBezTo>
                  <a:pt x="1088" y="1098"/>
                  <a:pt x="1101" y="1087"/>
                  <a:pt x="1101" y="1087"/>
                </a:cubicBezTo>
                <a:cubicBezTo>
                  <a:pt x="1101" y="1087"/>
                  <a:pt x="863" y="1007"/>
                  <a:pt x="639" y="1128"/>
                </a:cubicBezTo>
                <a:close/>
                <a:moveTo>
                  <a:pt x="410" y="1509"/>
                </a:moveTo>
                <a:cubicBezTo>
                  <a:pt x="433" y="1538"/>
                  <a:pt x="433" y="1538"/>
                  <a:pt x="433" y="1538"/>
                </a:cubicBezTo>
                <a:cubicBezTo>
                  <a:pt x="442" y="1502"/>
                  <a:pt x="442" y="1502"/>
                  <a:pt x="442" y="1502"/>
                </a:cubicBezTo>
                <a:cubicBezTo>
                  <a:pt x="476" y="1489"/>
                  <a:pt x="476" y="1489"/>
                  <a:pt x="476" y="1489"/>
                </a:cubicBezTo>
                <a:cubicBezTo>
                  <a:pt x="445" y="1470"/>
                  <a:pt x="445" y="1470"/>
                  <a:pt x="445" y="1470"/>
                </a:cubicBezTo>
                <a:cubicBezTo>
                  <a:pt x="443" y="1434"/>
                  <a:pt x="443" y="1434"/>
                  <a:pt x="443" y="1434"/>
                </a:cubicBezTo>
                <a:cubicBezTo>
                  <a:pt x="415" y="1457"/>
                  <a:pt x="415" y="1457"/>
                  <a:pt x="415" y="1457"/>
                </a:cubicBezTo>
                <a:cubicBezTo>
                  <a:pt x="380" y="1448"/>
                  <a:pt x="380" y="1448"/>
                  <a:pt x="380" y="1448"/>
                </a:cubicBezTo>
                <a:cubicBezTo>
                  <a:pt x="394" y="1482"/>
                  <a:pt x="394" y="1482"/>
                  <a:pt x="394" y="1482"/>
                </a:cubicBezTo>
                <a:cubicBezTo>
                  <a:pt x="374" y="1512"/>
                  <a:pt x="374" y="1512"/>
                  <a:pt x="374" y="1512"/>
                </a:cubicBezTo>
                <a:lnTo>
                  <a:pt x="410" y="1509"/>
                </a:lnTo>
                <a:close/>
                <a:moveTo>
                  <a:pt x="2023" y="802"/>
                </a:moveTo>
                <a:cubicBezTo>
                  <a:pt x="2023" y="802"/>
                  <a:pt x="2024" y="803"/>
                  <a:pt x="2024" y="804"/>
                </a:cubicBezTo>
                <a:cubicBezTo>
                  <a:pt x="2024" y="804"/>
                  <a:pt x="2024" y="803"/>
                  <a:pt x="2023" y="802"/>
                </a:cubicBezTo>
                <a:close/>
                <a:moveTo>
                  <a:pt x="1444" y="715"/>
                </a:moveTo>
                <a:cubicBezTo>
                  <a:pt x="1444" y="715"/>
                  <a:pt x="1598" y="630"/>
                  <a:pt x="1769" y="627"/>
                </a:cubicBezTo>
                <a:cubicBezTo>
                  <a:pt x="1823" y="626"/>
                  <a:pt x="1868" y="643"/>
                  <a:pt x="1905" y="668"/>
                </a:cubicBezTo>
                <a:cubicBezTo>
                  <a:pt x="1784" y="671"/>
                  <a:pt x="1677" y="709"/>
                  <a:pt x="1677" y="709"/>
                </a:cubicBezTo>
                <a:cubicBezTo>
                  <a:pt x="1677" y="709"/>
                  <a:pt x="1803" y="679"/>
                  <a:pt x="1924" y="681"/>
                </a:cubicBezTo>
                <a:cubicBezTo>
                  <a:pt x="1984" y="728"/>
                  <a:pt x="2017" y="789"/>
                  <a:pt x="2023" y="802"/>
                </a:cubicBezTo>
                <a:cubicBezTo>
                  <a:pt x="2000" y="754"/>
                  <a:pt x="1973" y="713"/>
                  <a:pt x="1939" y="682"/>
                </a:cubicBezTo>
                <a:cubicBezTo>
                  <a:pt x="1964" y="682"/>
                  <a:pt x="1988" y="685"/>
                  <a:pt x="2011" y="689"/>
                </a:cubicBezTo>
                <a:cubicBezTo>
                  <a:pt x="2083" y="703"/>
                  <a:pt x="2149" y="771"/>
                  <a:pt x="2178" y="804"/>
                </a:cubicBezTo>
                <a:cubicBezTo>
                  <a:pt x="2208" y="837"/>
                  <a:pt x="2290" y="810"/>
                  <a:pt x="2119" y="712"/>
                </a:cubicBezTo>
                <a:cubicBezTo>
                  <a:pt x="2061" y="678"/>
                  <a:pt x="1990" y="667"/>
                  <a:pt x="1923" y="667"/>
                </a:cubicBezTo>
                <a:cubicBezTo>
                  <a:pt x="1884" y="636"/>
                  <a:pt x="1835" y="615"/>
                  <a:pt x="1772" y="607"/>
                </a:cubicBezTo>
                <a:cubicBezTo>
                  <a:pt x="1641" y="591"/>
                  <a:pt x="1444" y="715"/>
                  <a:pt x="1444" y="715"/>
                </a:cubicBezTo>
                <a:close/>
                <a:moveTo>
                  <a:pt x="414" y="988"/>
                </a:moveTo>
                <a:cubicBezTo>
                  <a:pt x="414" y="988"/>
                  <a:pt x="644" y="939"/>
                  <a:pt x="726" y="969"/>
                </a:cubicBezTo>
                <a:cubicBezTo>
                  <a:pt x="726" y="969"/>
                  <a:pt x="466" y="988"/>
                  <a:pt x="365" y="1092"/>
                </a:cubicBezTo>
                <a:cubicBezTo>
                  <a:pt x="365" y="1092"/>
                  <a:pt x="587" y="966"/>
                  <a:pt x="808" y="1004"/>
                </a:cubicBezTo>
                <a:cubicBezTo>
                  <a:pt x="808" y="1004"/>
                  <a:pt x="724" y="1004"/>
                  <a:pt x="636" y="1045"/>
                </a:cubicBezTo>
                <a:cubicBezTo>
                  <a:pt x="636" y="1045"/>
                  <a:pt x="852" y="1021"/>
                  <a:pt x="948" y="1037"/>
                </a:cubicBezTo>
                <a:cubicBezTo>
                  <a:pt x="996" y="1046"/>
                  <a:pt x="1015" y="1049"/>
                  <a:pt x="1021" y="1050"/>
                </a:cubicBezTo>
                <a:cubicBezTo>
                  <a:pt x="1004" y="1038"/>
                  <a:pt x="740" y="856"/>
                  <a:pt x="414" y="988"/>
                </a:cubicBezTo>
                <a:close/>
                <a:moveTo>
                  <a:pt x="1620" y="410"/>
                </a:moveTo>
                <a:cubicBezTo>
                  <a:pt x="1635" y="425"/>
                  <a:pt x="1635" y="425"/>
                  <a:pt x="1635" y="425"/>
                </a:cubicBezTo>
                <a:cubicBezTo>
                  <a:pt x="1638" y="404"/>
                  <a:pt x="1638" y="404"/>
                  <a:pt x="1638" y="404"/>
                </a:cubicBezTo>
                <a:cubicBezTo>
                  <a:pt x="1657" y="395"/>
                  <a:pt x="1657" y="395"/>
                  <a:pt x="1657" y="395"/>
                </a:cubicBezTo>
                <a:cubicBezTo>
                  <a:pt x="1638" y="385"/>
                  <a:pt x="1638" y="385"/>
                  <a:pt x="1638" y="385"/>
                </a:cubicBezTo>
                <a:cubicBezTo>
                  <a:pt x="1635" y="364"/>
                  <a:pt x="1635" y="364"/>
                  <a:pt x="1635" y="364"/>
                </a:cubicBezTo>
                <a:cubicBezTo>
                  <a:pt x="1620" y="379"/>
                  <a:pt x="1620" y="379"/>
                  <a:pt x="1620" y="379"/>
                </a:cubicBezTo>
                <a:cubicBezTo>
                  <a:pt x="1599" y="375"/>
                  <a:pt x="1599" y="375"/>
                  <a:pt x="1599" y="375"/>
                </a:cubicBezTo>
                <a:cubicBezTo>
                  <a:pt x="1609" y="394"/>
                  <a:pt x="1609" y="394"/>
                  <a:pt x="1609" y="394"/>
                </a:cubicBezTo>
                <a:cubicBezTo>
                  <a:pt x="1599" y="413"/>
                  <a:pt x="1599" y="413"/>
                  <a:pt x="1599" y="413"/>
                </a:cubicBezTo>
                <a:lnTo>
                  <a:pt x="1620" y="410"/>
                </a:lnTo>
                <a:close/>
                <a:moveTo>
                  <a:pt x="544" y="380"/>
                </a:moveTo>
                <a:cubicBezTo>
                  <a:pt x="558" y="364"/>
                  <a:pt x="558" y="364"/>
                  <a:pt x="558" y="364"/>
                </a:cubicBezTo>
                <a:cubicBezTo>
                  <a:pt x="580" y="366"/>
                  <a:pt x="580" y="366"/>
                  <a:pt x="580" y="366"/>
                </a:cubicBezTo>
                <a:cubicBezTo>
                  <a:pt x="569" y="348"/>
                  <a:pt x="569" y="348"/>
                  <a:pt x="569" y="348"/>
                </a:cubicBezTo>
                <a:cubicBezTo>
                  <a:pt x="577" y="329"/>
                  <a:pt x="577" y="329"/>
                  <a:pt x="577" y="329"/>
                </a:cubicBezTo>
                <a:cubicBezTo>
                  <a:pt x="557" y="333"/>
                  <a:pt x="557" y="333"/>
                  <a:pt x="557" y="333"/>
                </a:cubicBezTo>
                <a:cubicBezTo>
                  <a:pt x="541" y="319"/>
                  <a:pt x="541" y="319"/>
                  <a:pt x="541" y="319"/>
                </a:cubicBezTo>
                <a:cubicBezTo>
                  <a:pt x="539" y="340"/>
                  <a:pt x="539" y="340"/>
                  <a:pt x="539" y="340"/>
                </a:cubicBezTo>
                <a:cubicBezTo>
                  <a:pt x="520" y="351"/>
                  <a:pt x="520" y="351"/>
                  <a:pt x="520" y="351"/>
                </a:cubicBezTo>
                <a:cubicBezTo>
                  <a:pt x="540" y="359"/>
                  <a:pt x="540" y="359"/>
                  <a:pt x="540" y="359"/>
                </a:cubicBezTo>
                <a:lnTo>
                  <a:pt x="544" y="380"/>
                </a:lnTo>
                <a:close/>
                <a:moveTo>
                  <a:pt x="162" y="633"/>
                </a:moveTo>
                <a:cubicBezTo>
                  <a:pt x="162" y="633"/>
                  <a:pt x="162" y="632"/>
                  <a:pt x="162" y="632"/>
                </a:cubicBezTo>
                <a:cubicBezTo>
                  <a:pt x="162" y="632"/>
                  <a:pt x="162" y="632"/>
                  <a:pt x="162" y="633"/>
                </a:cubicBezTo>
                <a:close/>
                <a:moveTo>
                  <a:pt x="598" y="370"/>
                </a:moveTo>
                <a:cubicBezTo>
                  <a:pt x="589" y="387"/>
                  <a:pt x="656" y="406"/>
                  <a:pt x="698" y="427"/>
                </a:cubicBezTo>
                <a:cubicBezTo>
                  <a:pt x="822" y="490"/>
                  <a:pt x="883" y="561"/>
                  <a:pt x="883" y="561"/>
                </a:cubicBezTo>
                <a:cubicBezTo>
                  <a:pt x="883" y="561"/>
                  <a:pt x="828" y="491"/>
                  <a:pt x="757" y="441"/>
                </a:cubicBezTo>
                <a:cubicBezTo>
                  <a:pt x="698" y="400"/>
                  <a:pt x="607" y="352"/>
                  <a:pt x="598" y="370"/>
                </a:cubicBezTo>
                <a:close/>
                <a:moveTo>
                  <a:pt x="515" y="784"/>
                </a:moveTo>
                <a:cubicBezTo>
                  <a:pt x="514" y="784"/>
                  <a:pt x="514" y="784"/>
                  <a:pt x="514" y="784"/>
                </a:cubicBezTo>
                <a:cubicBezTo>
                  <a:pt x="514" y="784"/>
                  <a:pt x="515" y="784"/>
                  <a:pt x="515" y="784"/>
                </a:cubicBezTo>
                <a:close/>
                <a:moveTo>
                  <a:pt x="486" y="675"/>
                </a:moveTo>
                <a:cubicBezTo>
                  <a:pt x="479" y="680"/>
                  <a:pt x="475" y="683"/>
                  <a:pt x="475" y="683"/>
                </a:cubicBezTo>
                <a:cubicBezTo>
                  <a:pt x="478" y="680"/>
                  <a:pt x="482" y="677"/>
                  <a:pt x="486" y="675"/>
                </a:cubicBezTo>
                <a:close/>
                <a:moveTo>
                  <a:pt x="884" y="377"/>
                </a:moveTo>
                <a:cubicBezTo>
                  <a:pt x="991" y="496"/>
                  <a:pt x="1047" y="605"/>
                  <a:pt x="1058" y="629"/>
                </a:cubicBezTo>
                <a:cubicBezTo>
                  <a:pt x="1047" y="606"/>
                  <a:pt x="998" y="506"/>
                  <a:pt x="940" y="421"/>
                </a:cubicBezTo>
                <a:cubicBezTo>
                  <a:pt x="867" y="313"/>
                  <a:pt x="797" y="249"/>
                  <a:pt x="785" y="265"/>
                </a:cubicBezTo>
                <a:cubicBezTo>
                  <a:pt x="771" y="282"/>
                  <a:pt x="843" y="331"/>
                  <a:pt x="884" y="377"/>
                </a:cubicBezTo>
                <a:close/>
                <a:moveTo>
                  <a:pt x="850" y="281"/>
                </a:moveTo>
                <a:cubicBezTo>
                  <a:pt x="876" y="276"/>
                  <a:pt x="876" y="276"/>
                  <a:pt x="876" y="276"/>
                </a:cubicBezTo>
                <a:cubicBezTo>
                  <a:pt x="895" y="295"/>
                  <a:pt x="895" y="295"/>
                  <a:pt x="895" y="295"/>
                </a:cubicBezTo>
                <a:cubicBezTo>
                  <a:pt x="898" y="268"/>
                  <a:pt x="898" y="268"/>
                  <a:pt x="898" y="268"/>
                </a:cubicBezTo>
                <a:cubicBezTo>
                  <a:pt x="922" y="256"/>
                  <a:pt x="922" y="256"/>
                  <a:pt x="922" y="256"/>
                </a:cubicBezTo>
                <a:cubicBezTo>
                  <a:pt x="898" y="245"/>
                  <a:pt x="898" y="245"/>
                  <a:pt x="898" y="245"/>
                </a:cubicBezTo>
                <a:cubicBezTo>
                  <a:pt x="894" y="218"/>
                  <a:pt x="894" y="218"/>
                  <a:pt x="894" y="218"/>
                </a:cubicBezTo>
                <a:cubicBezTo>
                  <a:pt x="875" y="238"/>
                  <a:pt x="875" y="238"/>
                  <a:pt x="875" y="238"/>
                </a:cubicBezTo>
                <a:cubicBezTo>
                  <a:pt x="849" y="234"/>
                  <a:pt x="849" y="234"/>
                  <a:pt x="849" y="234"/>
                </a:cubicBezTo>
                <a:cubicBezTo>
                  <a:pt x="862" y="257"/>
                  <a:pt x="862" y="257"/>
                  <a:pt x="862" y="257"/>
                </a:cubicBezTo>
                <a:lnTo>
                  <a:pt x="850" y="281"/>
                </a:lnTo>
                <a:close/>
                <a:moveTo>
                  <a:pt x="1319" y="222"/>
                </a:moveTo>
                <a:cubicBezTo>
                  <a:pt x="1300" y="207"/>
                  <a:pt x="1236" y="300"/>
                  <a:pt x="1181" y="445"/>
                </a:cubicBezTo>
                <a:cubicBezTo>
                  <a:pt x="1137" y="560"/>
                  <a:pt x="1107" y="690"/>
                  <a:pt x="1101" y="719"/>
                </a:cubicBezTo>
                <a:cubicBezTo>
                  <a:pt x="1107" y="688"/>
                  <a:pt x="1142" y="546"/>
                  <a:pt x="1234" y="379"/>
                </a:cubicBezTo>
                <a:cubicBezTo>
                  <a:pt x="1269" y="314"/>
                  <a:pt x="1340" y="239"/>
                  <a:pt x="1319" y="222"/>
                </a:cubicBezTo>
                <a:close/>
                <a:moveTo>
                  <a:pt x="1099" y="725"/>
                </a:moveTo>
                <a:cubicBezTo>
                  <a:pt x="1099" y="725"/>
                  <a:pt x="1100" y="722"/>
                  <a:pt x="1101" y="719"/>
                </a:cubicBezTo>
                <a:cubicBezTo>
                  <a:pt x="1100" y="722"/>
                  <a:pt x="1099" y="725"/>
                  <a:pt x="1099" y="725"/>
                </a:cubicBezTo>
                <a:close/>
                <a:moveTo>
                  <a:pt x="434" y="482"/>
                </a:moveTo>
                <a:cubicBezTo>
                  <a:pt x="567" y="496"/>
                  <a:pt x="662" y="546"/>
                  <a:pt x="724" y="593"/>
                </a:cubicBezTo>
                <a:cubicBezTo>
                  <a:pt x="680" y="592"/>
                  <a:pt x="633" y="600"/>
                  <a:pt x="581" y="622"/>
                </a:cubicBezTo>
                <a:cubicBezTo>
                  <a:pt x="511" y="617"/>
                  <a:pt x="435" y="630"/>
                  <a:pt x="353" y="673"/>
                </a:cubicBezTo>
                <a:cubicBezTo>
                  <a:pt x="353" y="673"/>
                  <a:pt x="436" y="633"/>
                  <a:pt x="549" y="637"/>
                </a:cubicBezTo>
                <a:cubicBezTo>
                  <a:pt x="528" y="648"/>
                  <a:pt x="507" y="660"/>
                  <a:pt x="486" y="675"/>
                </a:cubicBezTo>
                <a:cubicBezTo>
                  <a:pt x="500" y="666"/>
                  <a:pt x="525" y="651"/>
                  <a:pt x="559" y="638"/>
                </a:cubicBezTo>
                <a:cubicBezTo>
                  <a:pt x="649" y="643"/>
                  <a:pt x="757" y="677"/>
                  <a:pt x="858" y="781"/>
                </a:cubicBezTo>
                <a:cubicBezTo>
                  <a:pt x="858" y="781"/>
                  <a:pt x="753" y="699"/>
                  <a:pt x="688" y="702"/>
                </a:cubicBezTo>
                <a:cubicBezTo>
                  <a:pt x="688" y="702"/>
                  <a:pt x="825" y="748"/>
                  <a:pt x="897" y="840"/>
                </a:cubicBezTo>
                <a:cubicBezTo>
                  <a:pt x="897" y="840"/>
                  <a:pt x="792" y="764"/>
                  <a:pt x="750" y="751"/>
                </a:cubicBezTo>
                <a:cubicBezTo>
                  <a:pt x="750" y="751"/>
                  <a:pt x="917" y="859"/>
                  <a:pt x="933" y="902"/>
                </a:cubicBezTo>
                <a:cubicBezTo>
                  <a:pt x="933" y="902"/>
                  <a:pt x="741" y="736"/>
                  <a:pt x="515" y="784"/>
                </a:cubicBezTo>
                <a:cubicBezTo>
                  <a:pt x="532" y="781"/>
                  <a:pt x="776" y="743"/>
                  <a:pt x="1032" y="1033"/>
                </a:cubicBezTo>
                <a:cubicBezTo>
                  <a:pt x="1032" y="1033"/>
                  <a:pt x="1035" y="1053"/>
                  <a:pt x="1055" y="1053"/>
                </a:cubicBezTo>
                <a:cubicBezTo>
                  <a:pt x="1074" y="1053"/>
                  <a:pt x="1074" y="1053"/>
                  <a:pt x="1074" y="1053"/>
                </a:cubicBezTo>
                <a:cubicBezTo>
                  <a:pt x="1074" y="1053"/>
                  <a:pt x="897" y="664"/>
                  <a:pt x="600" y="624"/>
                </a:cubicBezTo>
                <a:cubicBezTo>
                  <a:pt x="646" y="612"/>
                  <a:pt x="701" y="607"/>
                  <a:pt x="759" y="621"/>
                </a:cubicBezTo>
                <a:cubicBezTo>
                  <a:pt x="802" y="660"/>
                  <a:pt x="822" y="692"/>
                  <a:pt x="822" y="692"/>
                </a:cubicBezTo>
                <a:cubicBezTo>
                  <a:pt x="822" y="692"/>
                  <a:pt x="807" y="663"/>
                  <a:pt x="775" y="626"/>
                </a:cubicBezTo>
                <a:cubicBezTo>
                  <a:pt x="876" y="657"/>
                  <a:pt x="985" y="752"/>
                  <a:pt x="1071" y="977"/>
                </a:cubicBezTo>
                <a:cubicBezTo>
                  <a:pt x="1071" y="977"/>
                  <a:pt x="1084" y="1033"/>
                  <a:pt x="1100" y="1043"/>
                </a:cubicBezTo>
                <a:cubicBezTo>
                  <a:pt x="1117" y="1053"/>
                  <a:pt x="1130" y="1053"/>
                  <a:pt x="1130" y="1053"/>
                </a:cubicBezTo>
                <a:cubicBezTo>
                  <a:pt x="1130" y="1053"/>
                  <a:pt x="1120" y="610"/>
                  <a:pt x="1294" y="427"/>
                </a:cubicBezTo>
                <a:cubicBezTo>
                  <a:pt x="1294" y="427"/>
                  <a:pt x="1156" y="545"/>
                  <a:pt x="1110" y="856"/>
                </a:cubicBezTo>
                <a:cubicBezTo>
                  <a:pt x="1110" y="856"/>
                  <a:pt x="989" y="548"/>
                  <a:pt x="851" y="470"/>
                </a:cubicBezTo>
                <a:cubicBezTo>
                  <a:pt x="851" y="470"/>
                  <a:pt x="1025" y="627"/>
                  <a:pt x="1077" y="892"/>
                </a:cubicBezTo>
                <a:cubicBezTo>
                  <a:pt x="1077" y="892"/>
                  <a:pt x="969" y="616"/>
                  <a:pt x="745" y="594"/>
                </a:cubicBezTo>
                <a:cubicBezTo>
                  <a:pt x="683" y="533"/>
                  <a:pt x="581" y="466"/>
                  <a:pt x="432" y="462"/>
                </a:cubicBezTo>
                <a:cubicBezTo>
                  <a:pt x="301" y="458"/>
                  <a:pt x="225" y="530"/>
                  <a:pt x="162" y="632"/>
                </a:cubicBezTo>
                <a:cubicBezTo>
                  <a:pt x="170" y="619"/>
                  <a:pt x="271" y="464"/>
                  <a:pt x="434" y="482"/>
                </a:cubicBezTo>
                <a:close/>
                <a:moveTo>
                  <a:pt x="1315" y="148"/>
                </a:moveTo>
                <a:cubicBezTo>
                  <a:pt x="1330" y="163"/>
                  <a:pt x="1330" y="163"/>
                  <a:pt x="1330" y="163"/>
                </a:cubicBezTo>
                <a:cubicBezTo>
                  <a:pt x="1333" y="142"/>
                  <a:pt x="1333" y="142"/>
                  <a:pt x="1333" y="142"/>
                </a:cubicBezTo>
                <a:cubicBezTo>
                  <a:pt x="1348" y="135"/>
                  <a:pt x="1348" y="135"/>
                  <a:pt x="1348" y="135"/>
                </a:cubicBezTo>
                <a:cubicBezTo>
                  <a:pt x="1348" y="135"/>
                  <a:pt x="1348" y="135"/>
                  <a:pt x="1348" y="135"/>
                </a:cubicBezTo>
                <a:cubicBezTo>
                  <a:pt x="1348" y="135"/>
                  <a:pt x="1348" y="135"/>
                  <a:pt x="1348" y="135"/>
                </a:cubicBezTo>
                <a:cubicBezTo>
                  <a:pt x="1352" y="133"/>
                  <a:pt x="1352" y="133"/>
                  <a:pt x="1352" y="133"/>
                </a:cubicBezTo>
                <a:cubicBezTo>
                  <a:pt x="1350" y="132"/>
                  <a:pt x="1350" y="132"/>
                  <a:pt x="1350" y="132"/>
                </a:cubicBezTo>
                <a:cubicBezTo>
                  <a:pt x="1371" y="107"/>
                  <a:pt x="1371" y="107"/>
                  <a:pt x="1371" y="107"/>
                </a:cubicBezTo>
                <a:cubicBezTo>
                  <a:pt x="1407" y="109"/>
                  <a:pt x="1407" y="109"/>
                  <a:pt x="1407" y="109"/>
                </a:cubicBezTo>
                <a:cubicBezTo>
                  <a:pt x="1387" y="79"/>
                  <a:pt x="1387" y="79"/>
                  <a:pt x="1387" y="79"/>
                </a:cubicBezTo>
                <a:cubicBezTo>
                  <a:pt x="1401" y="45"/>
                  <a:pt x="1401" y="45"/>
                  <a:pt x="1401" y="45"/>
                </a:cubicBezTo>
                <a:cubicBezTo>
                  <a:pt x="1366" y="55"/>
                  <a:pt x="1366" y="55"/>
                  <a:pt x="1366" y="55"/>
                </a:cubicBezTo>
                <a:cubicBezTo>
                  <a:pt x="1338" y="31"/>
                  <a:pt x="1338" y="31"/>
                  <a:pt x="1338" y="31"/>
                </a:cubicBezTo>
                <a:cubicBezTo>
                  <a:pt x="1336" y="68"/>
                  <a:pt x="1336" y="68"/>
                  <a:pt x="1336" y="68"/>
                </a:cubicBezTo>
                <a:cubicBezTo>
                  <a:pt x="1305" y="87"/>
                  <a:pt x="1305" y="87"/>
                  <a:pt x="1305" y="87"/>
                </a:cubicBezTo>
                <a:cubicBezTo>
                  <a:pt x="1339" y="100"/>
                  <a:pt x="1339" y="100"/>
                  <a:pt x="1339" y="100"/>
                </a:cubicBezTo>
                <a:cubicBezTo>
                  <a:pt x="1347" y="130"/>
                  <a:pt x="1347" y="130"/>
                  <a:pt x="1347" y="130"/>
                </a:cubicBezTo>
                <a:cubicBezTo>
                  <a:pt x="1333" y="123"/>
                  <a:pt x="1333" y="123"/>
                  <a:pt x="1333" y="123"/>
                </a:cubicBezTo>
                <a:cubicBezTo>
                  <a:pt x="1330" y="102"/>
                  <a:pt x="1330" y="102"/>
                  <a:pt x="1330" y="102"/>
                </a:cubicBezTo>
                <a:cubicBezTo>
                  <a:pt x="1315" y="117"/>
                  <a:pt x="1315" y="117"/>
                  <a:pt x="1315" y="117"/>
                </a:cubicBezTo>
                <a:cubicBezTo>
                  <a:pt x="1294" y="113"/>
                  <a:pt x="1294" y="113"/>
                  <a:pt x="1294" y="113"/>
                </a:cubicBezTo>
                <a:cubicBezTo>
                  <a:pt x="1304" y="132"/>
                  <a:pt x="1304" y="132"/>
                  <a:pt x="1304" y="132"/>
                </a:cubicBezTo>
                <a:cubicBezTo>
                  <a:pt x="1294" y="151"/>
                  <a:pt x="1294" y="151"/>
                  <a:pt x="1294" y="151"/>
                </a:cubicBezTo>
                <a:lnTo>
                  <a:pt x="1315" y="148"/>
                </a:lnTo>
                <a:close/>
                <a:moveTo>
                  <a:pt x="1058" y="629"/>
                </a:moveTo>
                <a:cubicBezTo>
                  <a:pt x="1060" y="632"/>
                  <a:pt x="1060" y="633"/>
                  <a:pt x="1060" y="633"/>
                </a:cubicBezTo>
                <a:cubicBezTo>
                  <a:pt x="1060" y="633"/>
                  <a:pt x="1060" y="632"/>
                  <a:pt x="1058" y="629"/>
                </a:cubicBezTo>
                <a:close/>
                <a:moveTo>
                  <a:pt x="1018" y="276"/>
                </a:moveTo>
                <a:cubicBezTo>
                  <a:pt x="1048" y="383"/>
                  <a:pt x="1084" y="653"/>
                  <a:pt x="1084" y="653"/>
                </a:cubicBezTo>
                <a:cubicBezTo>
                  <a:pt x="1084" y="653"/>
                  <a:pt x="1084" y="217"/>
                  <a:pt x="946" y="83"/>
                </a:cubicBezTo>
                <a:cubicBezTo>
                  <a:pt x="946" y="83"/>
                  <a:pt x="979" y="135"/>
                  <a:pt x="1018" y="276"/>
                </a:cubicBezTo>
                <a:close/>
                <a:moveTo>
                  <a:pt x="1184" y="1054"/>
                </a:moveTo>
                <a:cubicBezTo>
                  <a:pt x="1184" y="1054"/>
                  <a:pt x="1203" y="1043"/>
                  <a:pt x="1238" y="1018"/>
                </a:cubicBezTo>
                <a:cubicBezTo>
                  <a:pt x="1274" y="993"/>
                  <a:pt x="1321" y="985"/>
                  <a:pt x="1321" y="985"/>
                </a:cubicBezTo>
                <a:cubicBezTo>
                  <a:pt x="1282" y="1010"/>
                  <a:pt x="1282" y="1037"/>
                  <a:pt x="1282" y="1037"/>
                </a:cubicBezTo>
                <a:cubicBezTo>
                  <a:pt x="1427" y="922"/>
                  <a:pt x="1603" y="985"/>
                  <a:pt x="1603" y="985"/>
                </a:cubicBezTo>
                <a:cubicBezTo>
                  <a:pt x="1375" y="821"/>
                  <a:pt x="1184" y="1054"/>
                  <a:pt x="1184" y="1054"/>
                </a:cubicBezTo>
                <a:close/>
                <a:moveTo>
                  <a:pt x="1345" y="1032"/>
                </a:moveTo>
                <a:cubicBezTo>
                  <a:pt x="1345" y="1032"/>
                  <a:pt x="1436" y="1014"/>
                  <a:pt x="1611" y="1020"/>
                </a:cubicBezTo>
                <a:cubicBezTo>
                  <a:pt x="1786" y="1026"/>
                  <a:pt x="1893" y="1089"/>
                  <a:pt x="1893" y="1089"/>
                </a:cubicBezTo>
                <a:cubicBezTo>
                  <a:pt x="1709" y="936"/>
                  <a:pt x="1345" y="1032"/>
                  <a:pt x="1345" y="1032"/>
                </a:cubicBezTo>
                <a:close/>
                <a:moveTo>
                  <a:pt x="1369" y="902"/>
                </a:moveTo>
                <a:cubicBezTo>
                  <a:pt x="1369" y="902"/>
                  <a:pt x="1464" y="899"/>
                  <a:pt x="1513" y="909"/>
                </a:cubicBezTo>
                <a:cubicBezTo>
                  <a:pt x="1562" y="918"/>
                  <a:pt x="1575" y="938"/>
                  <a:pt x="1575" y="938"/>
                </a:cubicBezTo>
                <a:cubicBezTo>
                  <a:pt x="1693" y="889"/>
                  <a:pt x="1847" y="951"/>
                  <a:pt x="1847" y="951"/>
                </a:cubicBezTo>
                <a:cubicBezTo>
                  <a:pt x="1792" y="889"/>
                  <a:pt x="1628" y="902"/>
                  <a:pt x="1628" y="902"/>
                </a:cubicBezTo>
                <a:cubicBezTo>
                  <a:pt x="1713" y="882"/>
                  <a:pt x="1864" y="909"/>
                  <a:pt x="1864" y="909"/>
                </a:cubicBezTo>
                <a:cubicBezTo>
                  <a:pt x="1752" y="856"/>
                  <a:pt x="1569" y="889"/>
                  <a:pt x="1569" y="889"/>
                </a:cubicBezTo>
                <a:cubicBezTo>
                  <a:pt x="1674" y="830"/>
                  <a:pt x="1883" y="866"/>
                  <a:pt x="1883" y="866"/>
                </a:cubicBezTo>
                <a:cubicBezTo>
                  <a:pt x="1769" y="814"/>
                  <a:pt x="1575" y="856"/>
                  <a:pt x="1575" y="856"/>
                </a:cubicBezTo>
                <a:cubicBezTo>
                  <a:pt x="1651" y="827"/>
                  <a:pt x="1811" y="827"/>
                  <a:pt x="1811" y="827"/>
                </a:cubicBezTo>
                <a:cubicBezTo>
                  <a:pt x="1584" y="796"/>
                  <a:pt x="1369" y="902"/>
                  <a:pt x="1369" y="902"/>
                </a:cubicBezTo>
                <a:close/>
                <a:moveTo>
                  <a:pt x="1444" y="1048"/>
                </a:moveTo>
                <a:cubicBezTo>
                  <a:pt x="1444" y="1048"/>
                  <a:pt x="1490" y="1059"/>
                  <a:pt x="1583" y="1076"/>
                </a:cubicBezTo>
                <a:cubicBezTo>
                  <a:pt x="1677" y="1092"/>
                  <a:pt x="1822" y="1191"/>
                  <a:pt x="1822" y="1191"/>
                </a:cubicBezTo>
                <a:cubicBezTo>
                  <a:pt x="1792" y="1152"/>
                  <a:pt x="1704" y="1089"/>
                  <a:pt x="1704" y="1089"/>
                </a:cubicBezTo>
                <a:cubicBezTo>
                  <a:pt x="1772" y="1089"/>
                  <a:pt x="1863" y="1136"/>
                  <a:pt x="1863" y="1136"/>
                </a:cubicBezTo>
                <a:cubicBezTo>
                  <a:pt x="1739" y="1024"/>
                  <a:pt x="1444" y="1048"/>
                  <a:pt x="1444" y="1048"/>
                </a:cubicBezTo>
                <a:close/>
                <a:moveTo>
                  <a:pt x="1192" y="1182"/>
                </a:moveTo>
                <a:cubicBezTo>
                  <a:pt x="1192" y="1182"/>
                  <a:pt x="1310" y="1328"/>
                  <a:pt x="1359" y="1434"/>
                </a:cubicBezTo>
                <a:cubicBezTo>
                  <a:pt x="1359" y="1434"/>
                  <a:pt x="1288" y="1267"/>
                  <a:pt x="1271" y="1254"/>
                </a:cubicBezTo>
                <a:cubicBezTo>
                  <a:pt x="1271" y="1254"/>
                  <a:pt x="1367" y="1330"/>
                  <a:pt x="1394" y="1369"/>
                </a:cubicBezTo>
                <a:cubicBezTo>
                  <a:pt x="1394" y="1369"/>
                  <a:pt x="1288" y="1217"/>
                  <a:pt x="1203" y="1177"/>
                </a:cubicBezTo>
                <a:cubicBezTo>
                  <a:pt x="1156" y="1155"/>
                  <a:pt x="1192" y="1182"/>
                  <a:pt x="1192" y="1182"/>
                </a:cubicBezTo>
                <a:close/>
                <a:moveTo>
                  <a:pt x="1869" y="1346"/>
                </a:moveTo>
                <a:cubicBezTo>
                  <a:pt x="1869" y="1347"/>
                  <a:pt x="1870" y="1348"/>
                  <a:pt x="1871" y="1349"/>
                </a:cubicBezTo>
                <a:cubicBezTo>
                  <a:pt x="1871" y="1349"/>
                  <a:pt x="1870" y="1348"/>
                  <a:pt x="1869" y="1346"/>
                </a:cubicBezTo>
                <a:close/>
                <a:moveTo>
                  <a:pt x="1329" y="1081"/>
                </a:moveTo>
                <a:cubicBezTo>
                  <a:pt x="1307" y="1081"/>
                  <a:pt x="1211" y="1100"/>
                  <a:pt x="1211" y="1100"/>
                </a:cubicBezTo>
                <a:cubicBezTo>
                  <a:pt x="1699" y="1118"/>
                  <a:pt x="1849" y="1316"/>
                  <a:pt x="1869" y="1346"/>
                </a:cubicBezTo>
                <a:cubicBezTo>
                  <a:pt x="1751" y="1159"/>
                  <a:pt x="1427" y="1084"/>
                  <a:pt x="1427" y="1084"/>
                </a:cubicBezTo>
                <a:cubicBezTo>
                  <a:pt x="1553" y="1089"/>
                  <a:pt x="1674" y="1141"/>
                  <a:pt x="1674" y="1141"/>
                </a:cubicBezTo>
                <a:cubicBezTo>
                  <a:pt x="1504" y="1029"/>
                  <a:pt x="1181" y="1076"/>
                  <a:pt x="1181" y="1076"/>
                </a:cubicBezTo>
                <a:lnTo>
                  <a:pt x="1329" y="1081"/>
                </a:lnTo>
                <a:close/>
                <a:moveTo>
                  <a:pt x="1522" y="721"/>
                </a:moveTo>
                <a:cubicBezTo>
                  <a:pt x="1536" y="714"/>
                  <a:pt x="1545" y="710"/>
                  <a:pt x="1545" y="710"/>
                </a:cubicBezTo>
                <a:cubicBezTo>
                  <a:pt x="1545" y="710"/>
                  <a:pt x="1538" y="713"/>
                  <a:pt x="1522" y="721"/>
                </a:cubicBezTo>
                <a:close/>
                <a:moveTo>
                  <a:pt x="794" y="885"/>
                </a:moveTo>
                <a:cubicBezTo>
                  <a:pt x="655" y="827"/>
                  <a:pt x="413" y="771"/>
                  <a:pt x="185" y="932"/>
                </a:cubicBezTo>
                <a:cubicBezTo>
                  <a:pt x="185" y="932"/>
                  <a:pt x="162" y="945"/>
                  <a:pt x="175" y="961"/>
                </a:cubicBezTo>
                <a:cubicBezTo>
                  <a:pt x="188" y="976"/>
                  <a:pt x="207" y="954"/>
                  <a:pt x="221" y="944"/>
                </a:cubicBezTo>
                <a:cubicBezTo>
                  <a:pt x="235" y="935"/>
                  <a:pt x="342" y="841"/>
                  <a:pt x="521" y="840"/>
                </a:cubicBezTo>
                <a:cubicBezTo>
                  <a:pt x="559" y="839"/>
                  <a:pt x="597" y="844"/>
                  <a:pt x="635" y="851"/>
                </a:cubicBezTo>
                <a:cubicBezTo>
                  <a:pt x="548" y="846"/>
                  <a:pt x="449" y="863"/>
                  <a:pt x="353" y="931"/>
                </a:cubicBezTo>
                <a:cubicBezTo>
                  <a:pt x="353" y="931"/>
                  <a:pt x="335" y="941"/>
                  <a:pt x="345" y="953"/>
                </a:cubicBezTo>
                <a:cubicBezTo>
                  <a:pt x="355" y="965"/>
                  <a:pt x="369" y="948"/>
                  <a:pt x="380" y="941"/>
                </a:cubicBezTo>
                <a:cubicBezTo>
                  <a:pt x="391" y="933"/>
                  <a:pt x="473" y="862"/>
                  <a:pt x="611" y="860"/>
                </a:cubicBezTo>
                <a:cubicBezTo>
                  <a:pt x="659" y="860"/>
                  <a:pt x="711" y="870"/>
                  <a:pt x="757" y="883"/>
                </a:cubicBezTo>
                <a:cubicBezTo>
                  <a:pt x="846" y="913"/>
                  <a:pt x="911" y="946"/>
                  <a:pt x="911" y="946"/>
                </a:cubicBezTo>
                <a:cubicBezTo>
                  <a:pt x="911" y="946"/>
                  <a:pt x="903" y="940"/>
                  <a:pt x="888" y="931"/>
                </a:cubicBezTo>
                <a:cubicBezTo>
                  <a:pt x="902" y="938"/>
                  <a:pt x="909" y="942"/>
                  <a:pt x="909" y="942"/>
                </a:cubicBezTo>
                <a:cubicBezTo>
                  <a:pt x="909" y="942"/>
                  <a:pt x="865" y="911"/>
                  <a:pt x="794" y="885"/>
                </a:cubicBezTo>
                <a:close/>
                <a:moveTo>
                  <a:pt x="1309" y="784"/>
                </a:moveTo>
                <a:cubicBezTo>
                  <a:pt x="1309" y="784"/>
                  <a:pt x="1210" y="874"/>
                  <a:pt x="1191" y="918"/>
                </a:cubicBezTo>
                <a:cubicBezTo>
                  <a:pt x="1153" y="1007"/>
                  <a:pt x="1150" y="1056"/>
                  <a:pt x="1150" y="1056"/>
                </a:cubicBezTo>
                <a:cubicBezTo>
                  <a:pt x="1150" y="1056"/>
                  <a:pt x="1201" y="986"/>
                  <a:pt x="1251" y="944"/>
                </a:cubicBezTo>
                <a:cubicBezTo>
                  <a:pt x="1301" y="901"/>
                  <a:pt x="1365" y="854"/>
                  <a:pt x="1439" y="817"/>
                </a:cubicBezTo>
                <a:cubicBezTo>
                  <a:pt x="1513" y="780"/>
                  <a:pt x="1562" y="744"/>
                  <a:pt x="1628" y="725"/>
                </a:cubicBezTo>
                <a:cubicBezTo>
                  <a:pt x="1628" y="725"/>
                  <a:pt x="1545" y="742"/>
                  <a:pt x="1427" y="804"/>
                </a:cubicBezTo>
                <a:cubicBezTo>
                  <a:pt x="1309" y="865"/>
                  <a:pt x="1261" y="916"/>
                  <a:pt x="1261" y="916"/>
                </a:cubicBezTo>
                <a:cubicBezTo>
                  <a:pt x="1261" y="916"/>
                  <a:pt x="1323" y="849"/>
                  <a:pt x="1395" y="800"/>
                </a:cubicBezTo>
                <a:cubicBezTo>
                  <a:pt x="1459" y="756"/>
                  <a:pt x="1499" y="733"/>
                  <a:pt x="1522" y="721"/>
                </a:cubicBezTo>
                <a:cubicBezTo>
                  <a:pt x="1461" y="751"/>
                  <a:pt x="1292" y="841"/>
                  <a:pt x="1205" y="951"/>
                </a:cubicBezTo>
                <a:cubicBezTo>
                  <a:pt x="1205" y="951"/>
                  <a:pt x="1287" y="830"/>
                  <a:pt x="1413" y="745"/>
                </a:cubicBezTo>
                <a:cubicBezTo>
                  <a:pt x="1413" y="745"/>
                  <a:pt x="1263" y="844"/>
                  <a:pt x="1213" y="918"/>
                </a:cubicBezTo>
                <a:cubicBezTo>
                  <a:pt x="1213" y="918"/>
                  <a:pt x="1218" y="896"/>
                  <a:pt x="1241" y="866"/>
                </a:cubicBezTo>
                <a:cubicBezTo>
                  <a:pt x="1282" y="811"/>
                  <a:pt x="1309" y="784"/>
                  <a:pt x="1309" y="784"/>
                </a:cubicBezTo>
                <a:close/>
                <a:moveTo>
                  <a:pt x="833" y="1731"/>
                </a:moveTo>
                <a:cubicBezTo>
                  <a:pt x="840" y="1757"/>
                  <a:pt x="840" y="1757"/>
                  <a:pt x="840" y="1757"/>
                </a:cubicBezTo>
                <a:cubicBezTo>
                  <a:pt x="856" y="1735"/>
                  <a:pt x="856" y="1735"/>
                  <a:pt x="856" y="1735"/>
                </a:cubicBezTo>
                <a:cubicBezTo>
                  <a:pt x="883" y="1736"/>
                  <a:pt x="883" y="1736"/>
                  <a:pt x="883" y="1736"/>
                </a:cubicBezTo>
                <a:cubicBezTo>
                  <a:pt x="867" y="1714"/>
                  <a:pt x="867" y="1714"/>
                  <a:pt x="867" y="1714"/>
                </a:cubicBezTo>
                <a:cubicBezTo>
                  <a:pt x="876" y="1688"/>
                  <a:pt x="876" y="1688"/>
                  <a:pt x="876" y="1688"/>
                </a:cubicBezTo>
                <a:cubicBezTo>
                  <a:pt x="850" y="1697"/>
                  <a:pt x="850" y="1697"/>
                  <a:pt x="850" y="1697"/>
                </a:cubicBezTo>
                <a:cubicBezTo>
                  <a:pt x="829" y="1681"/>
                  <a:pt x="829" y="1681"/>
                  <a:pt x="829" y="1681"/>
                </a:cubicBezTo>
                <a:cubicBezTo>
                  <a:pt x="829" y="1708"/>
                  <a:pt x="829" y="1708"/>
                  <a:pt x="829" y="1708"/>
                </a:cubicBezTo>
                <a:cubicBezTo>
                  <a:pt x="807" y="1723"/>
                  <a:pt x="807" y="1723"/>
                  <a:pt x="807" y="1723"/>
                </a:cubicBezTo>
                <a:lnTo>
                  <a:pt x="833" y="1731"/>
                </a:lnTo>
                <a:close/>
                <a:moveTo>
                  <a:pt x="2074" y="1082"/>
                </a:moveTo>
                <a:cubicBezTo>
                  <a:pt x="2118" y="1158"/>
                  <a:pt x="2129" y="1223"/>
                  <a:pt x="2143" y="1219"/>
                </a:cubicBezTo>
                <a:cubicBezTo>
                  <a:pt x="2159" y="1214"/>
                  <a:pt x="2148" y="1191"/>
                  <a:pt x="2142" y="1177"/>
                </a:cubicBezTo>
                <a:cubicBezTo>
                  <a:pt x="2082" y="1022"/>
                  <a:pt x="1907" y="936"/>
                  <a:pt x="1907" y="936"/>
                </a:cubicBezTo>
                <a:cubicBezTo>
                  <a:pt x="1907" y="936"/>
                  <a:pt x="2026" y="999"/>
                  <a:pt x="2074" y="1082"/>
                </a:cubicBezTo>
                <a:close/>
                <a:moveTo>
                  <a:pt x="2038" y="858"/>
                </a:moveTo>
                <a:cubicBezTo>
                  <a:pt x="2046" y="878"/>
                  <a:pt x="2046" y="878"/>
                  <a:pt x="2046" y="878"/>
                </a:cubicBezTo>
                <a:cubicBezTo>
                  <a:pt x="2057" y="859"/>
                  <a:pt x="2057" y="859"/>
                  <a:pt x="2057" y="859"/>
                </a:cubicBezTo>
                <a:cubicBezTo>
                  <a:pt x="2078" y="858"/>
                  <a:pt x="2078" y="858"/>
                  <a:pt x="2078" y="858"/>
                </a:cubicBezTo>
                <a:cubicBezTo>
                  <a:pt x="2064" y="842"/>
                  <a:pt x="2064" y="842"/>
                  <a:pt x="2064" y="842"/>
                </a:cubicBezTo>
                <a:cubicBezTo>
                  <a:pt x="2070" y="821"/>
                  <a:pt x="2070" y="821"/>
                  <a:pt x="2070" y="821"/>
                </a:cubicBezTo>
                <a:cubicBezTo>
                  <a:pt x="2050" y="830"/>
                  <a:pt x="2050" y="830"/>
                  <a:pt x="2050" y="830"/>
                </a:cubicBezTo>
                <a:cubicBezTo>
                  <a:pt x="2032" y="818"/>
                  <a:pt x="2032" y="818"/>
                  <a:pt x="2032" y="818"/>
                </a:cubicBezTo>
                <a:cubicBezTo>
                  <a:pt x="2034" y="839"/>
                  <a:pt x="2034" y="839"/>
                  <a:pt x="2034" y="839"/>
                </a:cubicBezTo>
                <a:cubicBezTo>
                  <a:pt x="2017" y="853"/>
                  <a:pt x="2017" y="853"/>
                  <a:pt x="2017" y="853"/>
                </a:cubicBezTo>
                <a:lnTo>
                  <a:pt x="2038" y="858"/>
                </a:lnTo>
                <a:close/>
                <a:moveTo>
                  <a:pt x="1720" y="757"/>
                </a:moveTo>
                <a:cubicBezTo>
                  <a:pt x="1634" y="770"/>
                  <a:pt x="1554" y="809"/>
                  <a:pt x="1554" y="809"/>
                </a:cubicBezTo>
                <a:cubicBezTo>
                  <a:pt x="1554" y="809"/>
                  <a:pt x="1641" y="772"/>
                  <a:pt x="1780" y="771"/>
                </a:cubicBezTo>
                <a:cubicBezTo>
                  <a:pt x="1827" y="770"/>
                  <a:pt x="1895" y="783"/>
                  <a:pt x="1895" y="763"/>
                </a:cubicBezTo>
                <a:cubicBezTo>
                  <a:pt x="1894" y="743"/>
                  <a:pt x="1792" y="746"/>
                  <a:pt x="1720" y="757"/>
                </a:cubicBezTo>
                <a:close/>
                <a:moveTo>
                  <a:pt x="787" y="1322"/>
                </a:moveTo>
                <a:cubicBezTo>
                  <a:pt x="787" y="1322"/>
                  <a:pt x="592" y="1407"/>
                  <a:pt x="540" y="1615"/>
                </a:cubicBezTo>
                <a:cubicBezTo>
                  <a:pt x="540" y="1615"/>
                  <a:pt x="537" y="1634"/>
                  <a:pt x="557" y="1640"/>
                </a:cubicBezTo>
                <a:cubicBezTo>
                  <a:pt x="576" y="1645"/>
                  <a:pt x="581" y="1615"/>
                  <a:pt x="581" y="1615"/>
                </a:cubicBezTo>
                <a:cubicBezTo>
                  <a:pt x="581" y="1615"/>
                  <a:pt x="581" y="1577"/>
                  <a:pt x="630" y="1486"/>
                </a:cubicBezTo>
                <a:cubicBezTo>
                  <a:pt x="680" y="1396"/>
                  <a:pt x="787" y="1322"/>
                  <a:pt x="787" y="1322"/>
                </a:cubicBezTo>
                <a:close/>
                <a:moveTo>
                  <a:pt x="672" y="1642"/>
                </a:moveTo>
                <a:cubicBezTo>
                  <a:pt x="672" y="1642"/>
                  <a:pt x="787" y="1429"/>
                  <a:pt x="839" y="1399"/>
                </a:cubicBezTo>
                <a:cubicBezTo>
                  <a:pt x="839" y="1399"/>
                  <a:pt x="754" y="1522"/>
                  <a:pt x="729" y="1604"/>
                </a:cubicBezTo>
                <a:cubicBezTo>
                  <a:pt x="729" y="1604"/>
                  <a:pt x="877" y="1352"/>
                  <a:pt x="954" y="1311"/>
                </a:cubicBezTo>
                <a:cubicBezTo>
                  <a:pt x="954" y="1311"/>
                  <a:pt x="817" y="1481"/>
                  <a:pt x="789" y="1560"/>
                </a:cubicBezTo>
                <a:cubicBezTo>
                  <a:pt x="789" y="1560"/>
                  <a:pt x="943" y="1352"/>
                  <a:pt x="1014" y="1292"/>
                </a:cubicBezTo>
                <a:cubicBezTo>
                  <a:pt x="1085" y="1232"/>
                  <a:pt x="1115" y="1196"/>
                  <a:pt x="1115" y="1196"/>
                </a:cubicBezTo>
                <a:cubicBezTo>
                  <a:pt x="1115" y="1196"/>
                  <a:pt x="877" y="1193"/>
                  <a:pt x="672" y="1642"/>
                </a:cubicBezTo>
                <a:close/>
                <a:moveTo>
                  <a:pt x="1129" y="1221"/>
                </a:moveTo>
                <a:cubicBezTo>
                  <a:pt x="1129" y="1221"/>
                  <a:pt x="882" y="1415"/>
                  <a:pt x="852" y="1670"/>
                </a:cubicBezTo>
                <a:cubicBezTo>
                  <a:pt x="852" y="1670"/>
                  <a:pt x="899" y="1533"/>
                  <a:pt x="948" y="1462"/>
                </a:cubicBezTo>
                <a:cubicBezTo>
                  <a:pt x="902" y="1606"/>
                  <a:pt x="902" y="1606"/>
                  <a:pt x="902" y="1606"/>
                </a:cubicBezTo>
                <a:cubicBezTo>
                  <a:pt x="898" y="1603"/>
                  <a:pt x="898" y="1603"/>
                  <a:pt x="898" y="1603"/>
                </a:cubicBezTo>
                <a:cubicBezTo>
                  <a:pt x="896" y="1639"/>
                  <a:pt x="896" y="1639"/>
                  <a:pt x="896" y="1639"/>
                </a:cubicBezTo>
                <a:cubicBezTo>
                  <a:pt x="865" y="1658"/>
                  <a:pt x="865" y="1658"/>
                  <a:pt x="865" y="1658"/>
                </a:cubicBezTo>
                <a:cubicBezTo>
                  <a:pt x="899" y="1671"/>
                  <a:pt x="899" y="1671"/>
                  <a:pt x="899" y="1671"/>
                </a:cubicBezTo>
                <a:cubicBezTo>
                  <a:pt x="908" y="1707"/>
                  <a:pt x="908" y="1707"/>
                  <a:pt x="908" y="1707"/>
                </a:cubicBezTo>
                <a:cubicBezTo>
                  <a:pt x="931" y="1678"/>
                  <a:pt x="931" y="1678"/>
                  <a:pt x="931" y="1678"/>
                </a:cubicBezTo>
                <a:cubicBezTo>
                  <a:pt x="967" y="1681"/>
                  <a:pt x="967" y="1681"/>
                  <a:pt x="967" y="1681"/>
                </a:cubicBezTo>
                <a:cubicBezTo>
                  <a:pt x="947" y="1651"/>
                  <a:pt x="947" y="1651"/>
                  <a:pt x="947" y="1651"/>
                </a:cubicBezTo>
                <a:cubicBezTo>
                  <a:pt x="961" y="1617"/>
                  <a:pt x="961" y="1617"/>
                  <a:pt x="961" y="1617"/>
                </a:cubicBezTo>
                <a:cubicBezTo>
                  <a:pt x="926" y="1626"/>
                  <a:pt x="926" y="1626"/>
                  <a:pt x="926" y="1626"/>
                </a:cubicBezTo>
                <a:cubicBezTo>
                  <a:pt x="902" y="1607"/>
                  <a:pt x="902" y="1607"/>
                  <a:pt x="902" y="1607"/>
                </a:cubicBezTo>
                <a:cubicBezTo>
                  <a:pt x="915" y="1576"/>
                  <a:pt x="959" y="1471"/>
                  <a:pt x="1006" y="1418"/>
                </a:cubicBezTo>
                <a:cubicBezTo>
                  <a:pt x="929" y="1588"/>
                  <a:pt x="929" y="1588"/>
                  <a:pt x="929" y="1588"/>
                </a:cubicBezTo>
                <a:cubicBezTo>
                  <a:pt x="984" y="1495"/>
                  <a:pt x="984" y="1495"/>
                  <a:pt x="984" y="1495"/>
                </a:cubicBezTo>
                <a:cubicBezTo>
                  <a:pt x="984" y="1495"/>
                  <a:pt x="975" y="1582"/>
                  <a:pt x="986" y="1648"/>
                </a:cubicBezTo>
                <a:cubicBezTo>
                  <a:pt x="986" y="1648"/>
                  <a:pt x="1014" y="1429"/>
                  <a:pt x="1063" y="1385"/>
                </a:cubicBezTo>
                <a:cubicBezTo>
                  <a:pt x="1063" y="1385"/>
                  <a:pt x="1055" y="1489"/>
                  <a:pt x="1074" y="1582"/>
                </a:cubicBezTo>
                <a:cubicBezTo>
                  <a:pt x="1074" y="1582"/>
                  <a:pt x="1069" y="1462"/>
                  <a:pt x="1088" y="1415"/>
                </a:cubicBezTo>
                <a:cubicBezTo>
                  <a:pt x="1088" y="1415"/>
                  <a:pt x="1090" y="1481"/>
                  <a:pt x="1104" y="1533"/>
                </a:cubicBezTo>
                <a:cubicBezTo>
                  <a:pt x="1104" y="1533"/>
                  <a:pt x="1107" y="1404"/>
                  <a:pt x="1123" y="1355"/>
                </a:cubicBezTo>
                <a:cubicBezTo>
                  <a:pt x="1140" y="1306"/>
                  <a:pt x="1156" y="1270"/>
                  <a:pt x="1151" y="1248"/>
                </a:cubicBezTo>
                <a:cubicBezTo>
                  <a:pt x="1145" y="1226"/>
                  <a:pt x="1129" y="1221"/>
                  <a:pt x="1129" y="1221"/>
                </a:cubicBezTo>
                <a:close/>
                <a:moveTo>
                  <a:pt x="428" y="1191"/>
                </a:moveTo>
                <a:cubicBezTo>
                  <a:pt x="593" y="1054"/>
                  <a:pt x="718" y="1056"/>
                  <a:pt x="718" y="1056"/>
                </a:cubicBezTo>
                <a:cubicBezTo>
                  <a:pt x="718" y="1056"/>
                  <a:pt x="442" y="1051"/>
                  <a:pt x="217" y="1399"/>
                </a:cubicBezTo>
                <a:cubicBezTo>
                  <a:pt x="217" y="1399"/>
                  <a:pt x="190" y="1451"/>
                  <a:pt x="209" y="1459"/>
                </a:cubicBezTo>
                <a:cubicBezTo>
                  <a:pt x="228" y="1467"/>
                  <a:pt x="239" y="1445"/>
                  <a:pt x="253" y="1415"/>
                </a:cubicBezTo>
                <a:cubicBezTo>
                  <a:pt x="266" y="1385"/>
                  <a:pt x="332" y="1270"/>
                  <a:pt x="428" y="1191"/>
                </a:cubicBezTo>
                <a:close/>
                <a:moveTo>
                  <a:pt x="343" y="1099"/>
                </a:moveTo>
                <a:cubicBezTo>
                  <a:pt x="336" y="1079"/>
                  <a:pt x="336" y="1079"/>
                  <a:pt x="336" y="1079"/>
                </a:cubicBezTo>
                <a:cubicBezTo>
                  <a:pt x="324" y="1097"/>
                  <a:pt x="324" y="1097"/>
                  <a:pt x="324" y="1097"/>
                </a:cubicBezTo>
                <a:cubicBezTo>
                  <a:pt x="302" y="1097"/>
                  <a:pt x="302" y="1097"/>
                  <a:pt x="302" y="1097"/>
                </a:cubicBezTo>
                <a:cubicBezTo>
                  <a:pt x="316" y="1114"/>
                  <a:pt x="316" y="1114"/>
                  <a:pt x="316" y="1114"/>
                </a:cubicBezTo>
                <a:cubicBezTo>
                  <a:pt x="309" y="1134"/>
                  <a:pt x="309" y="1134"/>
                  <a:pt x="309" y="1134"/>
                </a:cubicBezTo>
                <a:cubicBezTo>
                  <a:pt x="330" y="1127"/>
                  <a:pt x="330" y="1127"/>
                  <a:pt x="330" y="1127"/>
                </a:cubicBezTo>
                <a:cubicBezTo>
                  <a:pt x="347" y="1139"/>
                  <a:pt x="347" y="1139"/>
                  <a:pt x="347" y="1139"/>
                </a:cubicBezTo>
                <a:cubicBezTo>
                  <a:pt x="346" y="1118"/>
                  <a:pt x="346" y="1118"/>
                  <a:pt x="346" y="1118"/>
                </a:cubicBezTo>
                <a:cubicBezTo>
                  <a:pt x="363" y="1105"/>
                  <a:pt x="363" y="1105"/>
                  <a:pt x="363" y="1105"/>
                </a:cubicBezTo>
                <a:lnTo>
                  <a:pt x="343" y="1099"/>
                </a:lnTo>
                <a:close/>
                <a:moveTo>
                  <a:pt x="789" y="1393"/>
                </a:moveTo>
                <a:cubicBezTo>
                  <a:pt x="789" y="1393"/>
                  <a:pt x="874" y="1284"/>
                  <a:pt x="967" y="1232"/>
                </a:cubicBezTo>
                <a:cubicBezTo>
                  <a:pt x="1060" y="1180"/>
                  <a:pt x="1091" y="1169"/>
                  <a:pt x="1091" y="1169"/>
                </a:cubicBezTo>
                <a:cubicBezTo>
                  <a:pt x="1091" y="1169"/>
                  <a:pt x="808" y="1224"/>
                  <a:pt x="603" y="1434"/>
                </a:cubicBezTo>
                <a:cubicBezTo>
                  <a:pt x="603" y="1434"/>
                  <a:pt x="798" y="1278"/>
                  <a:pt x="902" y="1256"/>
                </a:cubicBezTo>
                <a:cubicBezTo>
                  <a:pt x="902" y="1256"/>
                  <a:pt x="817" y="1333"/>
                  <a:pt x="789" y="1393"/>
                </a:cubicBezTo>
                <a:close/>
                <a:moveTo>
                  <a:pt x="1241" y="1177"/>
                </a:moveTo>
                <a:cubicBezTo>
                  <a:pt x="1553" y="1495"/>
                  <a:pt x="1553" y="1495"/>
                  <a:pt x="1553" y="1495"/>
                </a:cubicBezTo>
                <a:cubicBezTo>
                  <a:pt x="1490" y="1393"/>
                  <a:pt x="1323" y="1232"/>
                  <a:pt x="1323" y="1232"/>
                </a:cubicBezTo>
                <a:cubicBezTo>
                  <a:pt x="1378" y="1256"/>
                  <a:pt x="1553" y="1426"/>
                  <a:pt x="1553" y="1426"/>
                </a:cubicBezTo>
                <a:cubicBezTo>
                  <a:pt x="1523" y="1374"/>
                  <a:pt x="1356" y="1221"/>
                  <a:pt x="1356" y="1221"/>
                </a:cubicBezTo>
                <a:cubicBezTo>
                  <a:pt x="1394" y="1229"/>
                  <a:pt x="1485" y="1281"/>
                  <a:pt x="1485" y="1281"/>
                </a:cubicBezTo>
                <a:cubicBezTo>
                  <a:pt x="1405" y="1193"/>
                  <a:pt x="1241" y="1177"/>
                  <a:pt x="1241" y="1177"/>
                </a:cubicBezTo>
                <a:close/>
                <a:moveTo>
                  <a:pt x="1642" y="1410"/>
                </a:moveTo>
                <a:cubicBezTo>
                  <a:pt x="1646" y="1387"/>
                  <a:pt x="1646" y="1387"/>
                  <a:pt x="1646" y="1387"/>
                </a:cubicBezTo>
                <a:cubicBezTo>
                  <a:pt x="1677" y="1374"/>
                  <a:pt x="1677" y="1374"/>
                  <a:pt x="1677" y="1374"/>
                </a:cubicBezTo>
                <a:cubicBezTo>
                  <a:pt x="1647" y="1357"/>
                  <a:pt x="1647" y="1357"/>
                  <a:pt x="1647" y="1357"/>
                </a:cubicBezTo>
                <a:cubicBezTo>
                  <a:pt x="1646" y="1343"/>
                  <a:pt x="1646" y="1343"/>
                  <a:pt x="1646" y="1343"/>
                </a:cubicBezTo>
                <a:cubicBezTo>
                  <a:pt x="1675" y="1365"/>
                  <a:pt x="1706" y="1390"/>
                  <a:pt x="1739" y="1418"/>
                </a:cubicBezTo>
                <a:cubicBezTo>
                  <a:pt x="1739" y="1418"/>
                  <a:pt x="1697" y="1376"/>
                  <a:pt x="1644" y="1327"/>
                </a:cubicBezTo>
                <a:cubicBezTo>
                  <a:pt x="1644" y="1324"/>
                  <a:pt x="1644" y="1324"/>
                  <a:pt x="1644" y="1324"/>
                </a:cubicBezTo>
                <a:cubicBezTo>
                  <a:pt x="1642" y="1325"/>
                  <a:pt x="1642" y="1325"/>
                  <a:pt x="1642" y="1325"/>
                </a:cubicBezTo>
                <a:cubicBezTo>
                  <a:pt x="1580" y="1269"/>
                  <a:pt x="1504" y="1205"/>
                  <a:pt x="1463" y="1191"/>
                </a:cubicBezTo>
                <a:cubicBezTo>
                  <a:pt x="1463" y="1191"/>
                  <a:pt x="1633" y="1199"/>
                  <a:pt x="1879" y="1514"/>
                </a:cubicBezTo>
                <a:cubicBezTo>
                  <a:pt x="1879" y="1514"/>
                  <a:pt x="1715" y="1125"/>
                  <a:pt x="1271" y="1125"/>
                </a:cubicBezTo>
                <a:cubicBezTo>
                  <a:pt x="1225" y="1125"/>
                  <a:pt x="1227" y="1139"/>
                  <a:pt x="1227" y="1139"/>
                </a:cubicBezTo>
                <a:cubicBezTo>
                  <a:pt x="1230" y="1155"/>
                  <a:pt x="1258" y="1155"/>
                  <a:pt x="1310" y="1166"/>
                </a:cubicBezTo>
                <a:cubicBezTo>
                  <a:pt x="1354" y="1175"/>
                  <a:pt x="1449" y="1196"/>
                  <a:pt x="1633" y="1333"/>
                </a:cubicBezTo>
                <a:cubicBezTo>
                  <a:pt x="1619" y="1347"/>
                  <a:pt x="1619" y="1347"/>
                  <a:pt x="1619" y="1347"/>
                </a:cubicBezTo>
                <a:cubicBezTo>
                  <a:pt x="1586" y="1340"/>
                  <a:pt x="1586" y="1340"/>
                  <a:pt x="1586" y="1340"/>
                </a:cubicBezTo>
                <a:cubicBezTo>
                  <a:pt x="1600" y="1371"/>
                  <a:pt x="1600" y="1371"/>
                  <a:pt x="1600" y="1371"/>
                </a:cubicBezTo>
                <a:cubicBezTo>
                  <a:pt x="1583" y="1400"/>
                  <a:pt x="1583" y="1400"/>
                  <a:pt x="1583" y="1400"/>
                </a:cubicBezTo>
                <a:cubicBezTo>
                  <a:pt x="1617" y="1396"/>
                  <a:pt x="1617" y="1396"/>
                  <a:pt x="1617" y="1396"/>
                </a:cubicBezTo>
                <a:cubicBezTo>
                  <a:pt x="1640" y="1421"/>
                  <a:pt x="1640" y="1421"/>
                  <a:pt x="1640" y="1421"/>
                </a:cubicBezTo>
                <a:cubicBezTo>
                  <a:pt x="1640" y="1419"/>
                  <a:pt x="1640" y="1419"/>
                  <a:pt x="1640" y="1419"/>
                </a:cubicBezTo>
                <a:cubicBezTo>
                  <a:pt x="1657" y="1444"/>
                  <a:pt x="1678" y="1480"/>
                  <a:pt x="1694" y="1525"/>
                </a:cubicBezTo>
                <a:moveTo>
                  <a:pt x="1390" y="1517"/>
                </a:moveTo>
                <a:cubicBezTo>
                  <a:pt x="1409" y="1537"/>
                  <a:pt x="1409" y="1537"/>
                  <a:pt x="1409" y="1537"/>
                </a:cubicBezTo>
                <a:cubicBezTo>
                  <a:pt x="1413" y="1510"/>
                  <a:pt x="1413" y="1510"/>
                  <a:pt x="1413" y="1510"/>
                </a:cubicBezTo>
                <a:cubicBezTo>
                  <a:pt x="1437" y="1498"/>
                  <a:pt x="1437" y="1498"/>
                  <a:pt x="1437" y="1498"/>
                </a:cubicBezTo>
                <a:cubicBezTo>
                  <a:pt x="1413" y="1486"/>
                  <a:pt x="1413" y="1486"/>
                  <a:pt x="1413" y="1486"/>
                </a:cubicBezTo>
                <a:cubicBezTo>
                  <a:pt x="1409" y="1459"/>
                  <a:pt x="1409" y="1459"/>
                  <a:pt x="1409" y="1459"/>
                </a:cubicBezTo>
                <a:cubicBezTo>
                  <a:pt x="1390" y="1479"/>
                  <a:pt x="1390" y="1479"/>
                  <a:pt x="1390" y="1479"/>
                </a:cubicBezTo>
                <a:cubicBezTo>
                  <a:pt x="1364" y="1474"/>
                  <a:pt x="1364" y="1474"/>
                  <a:pt x="1364" y="1474"/>
                </a:cubicBezTo>
                <a:cubicBezTo>
                  <a:pt x="1376" y="1498"/>
                  <a:pt x="1376" y="1498"/>
                  <a:pt x="1376" y="1498"/>
                </a:cubicBezTo>
                <a:cubicBezTo>
                  <a:pt x="1363" y="1522"/>
                  <a:pt x="1363" y="1522"/>
                  <a:pt x="1363" y="1522"/>
                </a:cubicBezTo>
                <a:lnTo>
                  <a:pt x="1390" y="1517"/>
                </a:lnTo>
                <a:close/>
                <a:moveTo>
                  <a:pt x="1167" y="1185"/>
                </a:moveTo>
                <a:cubicBezTo>
                  <a:pt x="1159" y="1188"/>
                  <a:pt x="1164" y="1204"/>
                  <a:pt x="1164" y="1204"/>
                </a:cubicBezTo>
                <a:cubicBezTo>
                  <a:pt x="1164" y="1204"/>
                  <a:pt x="1225" y="1347"/>
                  <a:pt x="1186" y="1536"/>
                </a:cubicBezTo>
                <a:cubicBezTo>
                  <a:pt x="1222" y="1418"/>
                  <a:pt x="1222" y="1418"/>
                  <a:pt x="1222" y="1418"/>
                </a:cubicBezTo>
                <a:cubicBezTo>
                  <a:pt x="1222" y="1418"/>
                  <a:pt x="1238" y="1530"/>
                  <a:pt x="1227" y="1618"/>
                </a:cubicBezTo>
                <a:cubicBezTo>
                  <a:pt x="1227" y="1618"/>
                  <a:pt x="1274" y="1423"/>
                  <a:pt x="1249" y="1338"/>
                </a:cubicBezTo>
                <a:cubicBezTo>
                  <a:pt x="1225" y="1254"/>
                  <a:pt x="1175" y="1182"/>
                  <a:pt x="1167" y="1185"/>
                </a:cubicBezTo>
                <a:close/>
                <a:moveTo>
                  <a:pt x="1333" y="1505"/>
                </a:moveTo>
                <a:cubicBezTo>
                  <a:pt x="1325" y="1444"/>
                  <a:pt x="1285" y="1387"/>
                  <a:pt x="1285" y="1387"/>
                </a:cubicBezTo>
                <a:cubicBezTo>
                  <a:pt x="1285" y="1387"/>
                  <a:pt x="1322" y="1449"/>
                  <a:pt x="1310" y="1548"/>
                </a:cubicBezTo>
                <a:cubicBezTo>
                  <a:pt x="1306" y="1582"/>
                  <a:pt x="1284" y="1630"/>
                  <a:pt x="1308" y="1630"/>
                </a:cubicBezTo>
                <a:cubicBezTo>
                  <a:pt x="1333" y="1630"/>
                  <a:pt x="1339" y="1557"/>
                  <a:pt x="1333" y="1505"/>
                </a:cubicBezTo>
                <a:close/>
                <a:moveTo>
                  <a:pt x="1251" y="138"/>
                </a:moveTo>
                <a:cubicBezTo>
                  <a:pt x="1234" y="128"/>
                  <a:pt x="1184" y="218"/>
                  <a:pt x="1158" y="285"/>
                </a:cubicBezTo>
                <a:cubicBezTo>
                  <a:pt x="1126" y="366"/>
                  <a:pt x="1118" y="455"/>
                  <a:pt x="1118" y="455"/>
                </a:cubicBezTo>
                <a:cubicBezTo>
                  <a:pt x="1118" y="455"/>
                  <a:pt x="1131" y="362"/>
                  <a:pt x="1199" y="241"/>
                </a:cubicBezTo>
                <a:cubicBezTo>
                  <a:pt x="1223" y="200"/>
                  <a:pt x="1268" y="148"/>
                  <a:pt x="1251" y="138"/>
                </a:cubicBezTo>
                <a:close/>
                <a:moveTo>
                  <a:pt x="16" y="977"/>
                </a:moveTo>
                <a:cubicBezTo>
                  <a:pt x="32" y="987"/>
                  <a:pt x="42" y="961"/>
                  <a:pt x="52" y="948"/>
                </a:cubicBezTo>
                <a:cubicBezTo>
                  <a:pt x="62" y="935"/>
                  <a:pt x="127" y="817"/>
                  <a:pt x="288" y="758"/>
                </a:cubicBezTo>
                <a:cubicBezTo>
                  <a:pt x="448" y="699"/>
                  <a:pt x="671" y="728"/>
                  <a:pt x="671" y="728"/>
                </a:cubicBezTo>
                <a:cubicBezTo>
                  <a:pt x="671" y="728"/>
                  <a:pt x="249" y="617"/>
                  <a:pt x="16" y="948"/>
                </a:cubicBezTo>
                <a:cubicBezTo>
                  <a:pt x="16" y="948"/>
                  <a:pt x="0" y="968"/>
                  <a:pt x="16" y="977"/>
                </a:cubicBezTo>
                <a:close/>
                <a:moveTo>
                  <a:pt x="298" y="708"/>
                </a:moveTo>
                <a:cubicBezTo>
                  <a:pt x="306" y="728"/>
                  <a:pt x="306" y="728"/>
                  <a:pt x="306" y="728"/>
                </a:cubicBezTo>
                <a:cubicBezTo>
                  <a:pt x="317" y="710"/>
                  <a:pt x="317" y="710"/>
                  <a:pt x="317" y="710"/>
                </a:cubicBezTo>
                <a:cubicBezTo>
                  <a:pt x="338" y="709"/>
                  <a:pt x="338" y="709"/>
                  <a:pt x="338" y="709"/>
                </a:cubicBezTo>
                <a:cubicBezTo>
                  <a:pt x="324" y="692"/>
                  <a:pt x="324" y="692"/>
                  <a:pt x="324" y="692"/>
                </a:cubicBezTo>
                <a:cubicBezTo>
                  <a:pt x="329" y="672"/>
                  <a:pt x="329" y="672"/>
                  <a:pt x="329" y="672"/>
                </a:cubicBezTo>
                <a:cubicBezTo>
                  <a:pt x="310" y="680"/>
                  <a:pt x="310" y="680"/>
                  <a:pt x="310" y="680"/>
                </a:cubicBezTo>
                <a:cubicBezTo>
                  <a:pt x="292" y="668"/>
                  <a:pt x="292" y="668"/>
                  <a:pt x="292" y="668"/>
                </a:cubicBezTo>
                <a:cubicBezTo>
                  <a:pt x="293" y="690"/>
                  <a:pt x="293" y="690"/>
                  <a:pt x="293" y="690"/>
                </a:cubicBezTo>
                <a:cubicBezTo>
                  <a:pt x="277" y="703"/>
                  <a:pt x="277" y="703"/>
                  <a:pt x="277" y="703"/>
                </a:cubicBezTo>
                <a:lnTo>
                  <a:pt x="298" y="708"/>
                </a:lnTo>
                <a:close/>
                <a:moveTo>
                  <a:pt x="1825" y="536"/>
                </a:moveTo>
                <a:cubicBezTo>
                  <a:pt x="1833" y="556"/>
                  <a:pt x="1833" y="556"/>
                  <a:pt x="1833" y="556"/>
                </a:cubicBezTo>
                <a:cubicBezTo>
                  <a:pt x="1844" y="538"/>
                  <a:pt x="1844" y="538"/>
                  <a:pt x="1844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51" y="521"/>
                  <a:pt x="1851" y="521"/>
                  <a:pt x="1851" y="521"/>
                </a:cubicBezTo>
                <a:cubicBezTo>
                  <a:pt x="1857" y="500"/>
                  <a:pt x="1857" y="500"/>
                  <a:pt x="1857" y="500"/>
                </a:cubicBezTo>
                <a:cubicBezTo>
                  <a:pt x="1837" y="508"/>
                  <a:pt x="1837" y="508"/>
                  <a:pt x="1837" y="508"/>
                </a:cubicBezTo>
                <a:cubicBezTo>
                  <a:pt x="1819" y="497"/>
                  <a:pt x="1819" y="497"/>
                  <a:pt x="1819" y="497"/>
                </a:cubicBezTo>
                <a:cubicBezTo>
                  <a:pt x="1821" y="518"/>
                  <a:pt x="1821" y="518"/>
                  <a:pt x="1821" y="518"/>
                </a:cubicBezTo>
                <a:cubicBezTo>
                  <a:pt x="1804" y="531"/>
                  <a:pt x="1804" y="531"/>
                  <a:pt x="1804" y="531"/>
                </a:cubicBezTo>
                <a:lnTo>
                  <a:pt x="1825" y="536"/>
                </a:lnTo>
                <a:close/>
                <a:moveTo>
                  <a:pt x="898" y="75"/>
                </a:moveTo>
                <a:cubicBezTo>
                  <a:pt x="921" y="104"/>
                  <a:pt x="921" y="104"/>
                  <a:pt x="921" y="104"/>
                </a:cubicBezTo>
                <a:cubicBezTo>
                  <a:pt x="930" y="68"/>
                  <a:pt x="930" y="68"/>
                  <a:pt x="930" y="68"/>
                </a:cubicBezTo>
                <a:cubicBezTo>
                  <a:pt x="964" y="55"/>
                  <a:pt x="964" y="55"/>
                  <a:pt x="964" y="55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1" y="0"/>
                  <a:pt x="931" y="0"/>
                  <a:pt x="931" y="0"/>
                </a:cubicBezTo>
                <a:cubicBezTo>
                  <a:pt x="903" y="23"/>
                  <a:pt x="903" y="23"/>
                  <a:pt x="903" y="23"/>
                </a:cubicBezTo>
                <a:cubicBezTo>
                  <a:pt x="868" y="14"/>
                  <a:pt x="868" y="14"/>
                  <a:pt x="868" y="14"/>
                </a:cubicBezTo>
                <a:cubicBezTo>
                  <a:pt x="882" y="48"/>
                  <a:pt x="882" y="48"/>
                  <a:pt x="882" y="48"/>
                </a:cubicBezTo>
                <a:cubicBezTo>
                  <a:pt x="862" y="78"/>
                  <a:pt x="862" y="78"/>
                  <a:pt x="862" y="78"/>
                </a:cubicBezTo>
                <a:lnTo>
                  <a:pt x="898" y="75"/>
                </a:lnTo>
                <a:close/>
                <a:moveTo>
                  <a:pt x="1628" y="263"/>
                </a:moveTo>
                <a:cubicBezTo>
                  <a:pt x="1660" y="228"/>
                  <a:pt x="1660" y="228"/>
                  <a:pt x="1660" y="228"/>
                </a:cubicBezTo>
                <a:cubicBezTo>
                  <a:pt x="1706" y="234"/>
                  <a:pt x="1706" y="234"/>
                  <a:pt x="1706" y="234"/>
                </a:cubicBezTo>
                <a:cubicBezTo>
                  <a:pt x="1683" y="193"/>
                  <a:pt x="1683" y="193"/>
                  <a:pt x="1683" y="193"/>
                </a:cubicBezTo>
                <a:cubicBezTo>
                  <a:pt x="1703" y="151"/>
                  <a:pt x="1703" y="151"/>
                  <a:pt x="1703" y="151"/>
                </a:cubicBezTo>
                <a:cubicBezTo>
                  <a:pt x="1657" y="160"/>
                  <a:pt x="1657" y="160"/>
                  <a:pt x="1657" y="160"/>
                </a:cubicBezTo>
                <a:cubicBezTo>
                  <a:pt x="1623" y="128"/>
                  <a:pt x="1623" y="128"/>
                  <a:pt x="1623" y="128"/>
                </a:cubicBezTo>
                <a:cubicBezTo>
                  <a:pt x="1618" y="175"/>
                  <a:pt x="1618" y="175"/>
                  <a:pt x="1618" y="175"/>
                </a:cubicBezTo>
                <a:cubicBezTo>
                  <a:pt x="1577" y="197"/>
                  <a:pt x="1577" y="197"/>
                  <a:pt x="1577" y="197"/>
                </a:cubicBezTo>
                <a:cubicBezTo>
                  <a:pt x="1620" y="216"/>
                  <a:pt x="1620" y="216"/>
                  <a:pt x="1620" y="216"/>
                </a:cubicBezTo>
                <a:lnTo>
                  <a:pt x="1628" y="263"/>
                </a:lnTo>
                <a:close/>
                <a:moveTo>
                  <a:pt x="127" y="965"/>
                </a:moveTo>
                <a:cubicBezTo>
                  <a:pt x="100" y="939"/>
                  <a:pt x="100" y="939"/>
                  <a:pt x="100" y="939"/>
                </a:cubicBezTo>
                <a:cubicBezTo>
                  <a:pt x="96" y="976"/>
                  <a:pt x="96" y="976"/>
                  <a:pt x="96" y="976"/>
                </a:cubicBezTo>
                <a:cubicBezTo>
                  <a:pt x="63" y="994"/>
                  <a:pt x="63" y="994"/>
                  <a:pt x="63" y="994"/>
                </a:cubicBezTo>
                <a:cubicBezTo>
                  <a:pt x="97" y="1009"/>
                  <a:pt x="97" y="1009"/>
                  <a:pt x="97" y="1009"/>
                </a:cubicBezTo>
                <a:cubicBezTo>
                  <a:pt x="104" y="1046"/>
                  <a:pt x="104" y="1046"/>
                  <a:pt x="104" y="1046"/>
                </a:cubicBezTo>
                <a:cubicBezTo>
                  <a:pt x="129" y="1018"/>
                  <a:pt x="129" y="1018"/>
                  <a:pt x="129" y="1018"/>
                </a:cubicBezTo>
                <a:cubicBezTo>
                  <a:pt x="166" y="1023"/>
                  <a:pt x="166" y="1023"/>
                  <a:pt x="166" y="1023"/>
                </a:cubicBezTo>
                <a:cubicBezTo>
                  <a:pt x="147" y="990"/>
                  <a:pt x="147" y="990"/>
                  <a:pt x="147" y="990"/>
                </a:cubicBezTo>
                <a:cubicBezTo>
                  <a:pt x="163" y="957"/>
                  <a:pt x="163" y="957"/>
                  <a:pt x="163" y="957"/>
                </a:cubicBezTo>
                <a:lnTo>
                  <a:pt x="127" y="965"/>
                </a:lnTo>
                <a:close/>
                <a:moveTo>
                  <a:pt x="1906" y="1166"/>
                </a:moveTo>
                <a:cubicBezTo>
                  <a:pt x="1883" y="1200"/>
                  <a:pt x="1883" y="1200"/>
                  <a:pt x="1883" y="1200"/>
                </a:cubicBezTo>
                <a:cubicBezTo>
                  <a:pt x="1924" y="1197"/>
                  <a:pt x="1924" y="1197"/>
                  <a:pt x="1924" y="1197"/>
                </a:cubicBezTo>
                <a:cubicBezTo>
                  <a:pt x="1950" y="1229"/>
                  <a:pt x="1950" y="1229"/>
                  <a:pt x="1950" y="1229"/>
                </a:cubicBezTo>
                <a:cubicBezTo>
                  <a:pt x="1960" y="1189"/>
                  <a:pt x="1960" y="1189"/>
                  <a:pt x="1960" y="1189"/>
                </a:cubicBezTo>
                <a:cubicBezTo>
                  <a:pt x="1999" y="1175"/>
                  <a:pt x="1999" y="1175"/>
                  <a:pt x="1999" y="1175"/>
                </a:cubicBezTo>
                <a:cubicBezTo>
                  <a:pt x="1964" y="1153"/>
                  <a:pt x="1964" y="1153"/>
                  <a:pt x="1964" y="1153"/>
                </a:cubicBezTo>
                <a:cubicBezTo>
                  <a:pt x="1962" y="1112"/>
                  <a:pt x="1962" y="1112"/>
                  <a:pt x="1962" y="1112"/>
                </a:cubicBezTo>
                <a:cubicBezTo>
                  <a:pt x="1930" y="1138"/>
                  <a:pt x="1930" y="1138"/>
                  <a:pt x="1930" y="1138"/>
                </a:cubicBezTo>
                <a:cubicBezTo>
                  <a:pt x="1890" y="1128"/>
                  <a:pt x="1890" y="1128"/>
                  <a:pt x="1890" y="1128"/>
                </a:cubicBezTo>
                <a:lnTo>
                  <a:pt x="1906" y="1166"/>
                </a:lnTo>
                <a:close/>
                <a:moveTo>
                  <a:pt x="103" y="716"/>
                </a:moveTo>
                <a:cubicBezTo>
                  <a:pt x="129" y="712"/>
                  <a:pt x="129" y="712"/>
                  <a:pt x="129" y="712"/>
                </a:cubicBezTo>
                <a:cubicBezTo>
                  <a:pt x="148" y="730"/>
                  <a:pt x="148" y="730"/>
                  <a:pt x="148" y="730"/>
                </a:cubicBezTo>
                <a:cubicBezTo>
                  <a:pt x="151" y="704"/>
                  <a:pt x="151" y="704"/>
                  <a:pt x="151" y="704"/>
                </a:cubicBezTo>
                <a:cubicBezTo>
                  <a:pt x="175" y="692"/>
                  <a:pt x="175" y="692"/>
                  <a:pt x="175" y="692"/>
                </a:cubicBezTo>
                <a:cubicBezTo>
                  <a:pt x="151" y="680"/>
                  <a:pt x="151" y="680"/>
                  <a:pt x="151" y="680"/>
                </a:cubicBezTo>
                <a:cubicBezTo>
                  <a:pt x="147" y="654"/>
                  <a:pt x="147" y="654"/>
                  <a:pt x="147" y="654"/>
                </a:cubicBezTo>
                <a:cubicBezTo>
                  <a:pt x="128" y="673"/>
                  <a:pt x="128" y="673"/>
                  <a:pt x="128" y="673"/>
                </a:cubicBezTo>
                <a:cubicBezTo>
                  <a:pt x="102" y="669"/>
                  <a:pt x="102" y="669"/>
                  <a:pt x="102" y="669"/>
                </a:cubicBezTo>
                <a:cubicBezTo>
                  <a:pt x="115" y="693"/>
                  <a:pt x="115" y="693"/>
                  <a:pt x="115" y="693"/>
                </a:cubicBezTo>
                <a:lnTo>
                  <a:pt x="103" y="716"/>
                </a:lnTo>
                <a:close/>
                <a:moveTo>
                  <a:pt x="2164" y="1248"/>
                </a:moveTo>
                <a:cubicBezTo>
                  <a:pt x="2144" y="1231"/>
                  <a:pt x="2144" y="1231"/>
                  <a:pt x="2144" y="1231"/>
                </a:cubicBezTo>
                <a:cubicBezTo>
                  <a:pt x="2142" y="1257"/>
                  <a:pt x="2142" y="1257"/>
                  <a:pt x="2142" y="1257"/>
                </a:cubicBezTo>
                <a:cubicBezTo>
                  <a:pt x="2120" y="1271"/>
                  <a:pt x="2120" y="1271"/>
                  <a:pt x="2120" y="1271"/>
                </a:cubicBezTo>
                <a:cubicBezTo>
                  <a:pt x="2145" y="1280"/>
                  <a:pt x="2145" y="1280"/>
                  <a:pt x="2145" y="1280"/>
                </a:cubicBezTo>
                <a:cubicBezTo>
                  <a:pt x="2151" y="1306"/>
                  <a:pt x="2151" y="1306"/>
                  <a:pt x="2151" y="1306"/>
                </a:cubicBezTo>
                <a:cubicBezTo>
                  <a:pt x="2167" y="1285"/>
                  <a:pt x="2167" y="1285"/>
                  <a:pt x="2167" y="1285"/>
                </a:cubicBezTo>
                <a:cubicBezTo>
                  <a:pt x="2193" y="1287"/>
                  <a:pt x="2193" y="1287"/>
                  <a:pt x="2193" y="1287"/>
                </a:cubicBezTo>
                <a:cubicBezTo>
                  <a:pt x="2179" y="1265"/>
                  <a:pt x="2179" y="1265"/>
                  <a:pt x="2179" y="1265"/>
                </a:cubicBezTo>
                <a:cubicBezTo>
                  <a:pt x="2189" y="1241"/>
                  <a:pt x="2189" y="1241"/>
                  <a:pt x="2189" y="1241"/>
                </a:cubicBezTo>
                <a:lnTo>
                  <a:pt x="2164" y="1248"/>
                </a:lnTo>
                <a:close/>
                <a:moveTo>
                  <a:pt x="2121" y="664"/>
                </a:moveTo>
                <a:cubicBezTo>
                  <a:pt x="2140" y="645"/>
                  <a:pt x="2140" y="645"/>
                  <a:pt x="2140" y="645"/>
                </a:cubicBezTo>
                <a:cubicBezTo>
                  <a:pt x="2166" y="650"/>
                  <a:pt x="2166" y="650"/>
                  <a:pt x="2166" y="650"/>
                </a:cubicBezTo>
                <a:cubicBezTo>
                  <a:pt x="2154" y="626"/>
                  <a:pt x="2154" y="626"/>
                  <a:pt x="2154" y="626"/>
                </a:cubicBezTo>
                <a:cubicBezTo>
                  <a:pt x="2167" y="603"/>
                  <a:pt x="2167" y="603"/>
                  <a:pt x="2167" y="603"/>
                </a:cubicBezTo>
                <a:cubicBezTo>
                  <a:pt x="2140" y="607"/>
                  <a:pt x="2140" y="607"/>
                  <a:pt x="2140" y="607"/>
                </a:cubicBezTo>
                <a:cubicBezTo>
                  <a:pt x="2122" y="588"/>
                  <a:pt x="2122" y="588"/>
                  <a:pt x="2122" y="588"/>
                </a:cubicBezTo>
                <a:cubicBezTo>
                  <a:pt x="2118" y="614"/>
                  <a:pt x="2118" y="614"/>
                  <a:pt x="2118" y="614"/>
                </a:cubicBezTo>
                <a:cubicBezTo>
                  <a:pt x="2094" y="625"/>
                  <a:pt x="2094" y="625"/>
                  <a:pt x="2094" y="625"/>
                </a:cubicBezTo>
                <a:cubicBezTo>
                  <a:pt x="2117" y="638"/>
                  <a:pt x="2117" y="638"/>
                  <a:pt x="2117" y="638"/>
                </a:cubicBezTo>
                <a:lnTo>
                  <a:pt x="2121" y="664"/>
                </a:lnTo>
                <a:close/>
                <a:moveTo>
                  <a:pt x="425" y="569"/>
                </a:moveTo>
                <a:cubicBezTo>
                  <a:pt x="436" y="588"/>
                  <a:pt x="436" y="588"/>
                  <a:pt x="436" y="588"/>
                </a:cubicBezTo>
                <a:cubicBezTo>
                  <a:pt x="444" y="568"/>
                  <a:pt x="444" y="568"/>
                  <a:pt x="444" y="568"/>
                </a:cubicBezTo>
                <a:cubicBezTo>
                  <a:pt x="465" y="563"/>
                  <a:pt x="465" y="563"/>
                  <a:pt x="465" y="563"/>
                </a:cubicBezTo>
                <a:cubicBezTo>
                  <a:pt x="448" y="549"/>
                  <a:pt x="448" y="549"/>
                  <a:pt x="448" y="549"/>
                </a:cubicBezTo>
                <a:cubicBezTo>
                  <a:pt x="450" y="528"/>
                  <a:pt x="450" y="528"/>
                  <a:pt x="450" y="528"/>
                </a:cubicBezTo>
                <a:cubicBezTo>
                  <a:pt x="432" y="540"/>
                  <a:pt x="432" y="540"/>
                  <a:pt x="432" y="540"/>
                </a:cubicBezTo>
                <a:cubicBezTo>
                  <a:pt x="412" y="531"/>
                  <a:pt x="412" y="531"/>
                  <a:pt x="412" y="531"/>
                </a:cubicBezTo>
                <a:cubicBezTo>
                  <a:pt x="418" y="552"/>
                  <a:pt x="418" y="552"/>
                  <a:pt x="418" y="552"/>
                </a:cubicBezTo>
                <a:cubicBezTo>
                  <a:pt x="404" y="568"/>
                  <a:pt x="404" y="568"/>
                  <a:pt x="404" y="568"/>
                </a:cubicBezTo>
                <a:lnTo>
                  <a:pt x="425" y="569"/>
                </a:lnTo>
                <a:close/>
                <a:moveTo>
                  <a:pt x="609" y="259"/>
                </a:moveTo>
                <a:cubicBezTo>
                  <a:pt x="641" y="294"/>
                  <a:pt x="641" y="294"/>
                  <a:pt x="641" y="294"/>
                </a:cubicBezTo>
                <a:cubicBezTo>
                  <a:pt x="649" y="248"/>
                  <a:pt x="649" y="248"/>
                  <a:pt x="649" y="248"/>
                </a:cubicBezTo>
                <a:cubicBezTo>
                  <a:pt x="692" y="229"/>
                  <a:pt x="692" y="229"/>
                  <a:pt x="692" y="229"/>
                </a:cubicBezTo>
                <a:cubicBezTo>
                  <a:pt x="651" y="206"/>
                  <a:pt x="651" y="206"/>
                  <a:pt x="651" y="206"/>
                </a:cubicBezTo>
                <a:cubicBezTo>
                  <a:pt x="646" y="159"/>
                  <a:pt x="646" y="159"/>
                  <a:pt x="646" y="159"/>
                </a:cubicBezTo>
                <a:cubicBezTo>
                  <a:pt x="612" y="192"/>
                  <a:pt x="612" y="192"/>
                  <a:pt x="612" y="192"/>
                </a:cubicBezTo>
                <a:cubicBezTo>
                  <a:pt x="566" y="182"/>
                  <a:pt x="566" y="182"/>
                  <a:pt x="566" y="182"/>
                </a:cubicBezTo>
                <a:cubicBezTo>
                  <a:pt x="586" y="224"/>
                  <a:pt x="586" y="224"/>
                  <a:pt x="586" y="224"/>
                </a:cubicBezTo>
                <a:cubicBezTo>
                  <a:pt x="562" y="265"/>
                  <a:pt x="562" y="265"/>
                  <a:pt x="562" y="265"/>
                </a:cubicBezTo>
                <a:lnTo>
                  <a:pt x="609" y="259"/>
                </a:lnTo>
                <a:close/>
                <a:moveTo>
                  <a:pt x="2140" y="1049"/>
                </a:moveTo>
                <a:cubicBezTo>
                  <a:pt x="2165" y="1077"/>
                  <a:pt x="2165" y="1077"/>
                  <a:pt x="2165" y="1077"/>
                </a:cubicBezTo>
                <a:cubicBezTo>
                  <a:pt x="2172" y="1040"/>
                  <a:pt x="2172" y="1040"/>
                  <a:pt x="2172" y="1040"/>
                </a:cubicBezTo>
                <a:cubicBezTo>
                  <a:pt x="2206" y="1025"/>
                  <a:pt x="2206" y="1025"/>
                  <a:pt x="2206" y="1025"/>
                </a:cubicBezTo>
                <a:cubicBezTo>
                  <a:pt x="2173" y="1007"/>
                  <a:pt x="2173" y="1007"/>
                  <a:pt x="2173" y="1007"/>
                </a:cubicBezTo>
                <a:cubicBezTo>
                  <a:pt x="2169" y="970"/>
                  <a:pt x="2169" y="970"/>
                  <a:pt x="2169" y="970"/>
                </a:cubicBezTo>
                <a:cubicBezTo>
                  <a:pt x="2142" y="996"/>
                  <a:pt x="2142" y="996"/>
                  <a:pt x="2142" y="996"/>
                </a:cubicBezTo>
                <a:cubicBezTo>
                  <a:pt x="2106" y="988"/>
                  <a:pt x="2106" y="988"/>
                  <a:pt x="2106" y="988"/>
                </a:cubicBezTo>
                <a:cubicBezTo>
                  <a:pt x="2122" y="1022"/>
                  <a:pt x="2122" y="1022"/>
                  <a:pt x="2122" y="1022"/>
                </a:cubicBezTo>
                <a:cubicBezTo>
                  <a:pt x="2103" y="1054"/>
                  <a:pt x="2103" y="1054"/>
                  <a:pt x="2103" y="1054"/>
                </a:cubicBezTo>
                <a:lnTo>
                  <a:pt x="2140" y="1049"/>
                </a:lnTo>
                <a:close/>
                <a:moveTo>
                  <a:pt x="106" y="1269"/>
                </a:moveTo>
                <a:cubicBezTo>
                  <a:pt x="104" y="1310"/>
                  <a:pt x="104" y="1310"/>
                  <a:pt x="104" y="1310"/>
                </a:cubicBezTo>
                <a:cubicBezTo>
                  <a:pt x="69" y="1332"/>
                  <a:pt x="69" y="1332"/>
                  <a:pt x="69" y="1332"/>
                </a:cubicBezTo>
                <a:cubicBezTo>
                  <a:pt x="108" y="1346"/>
                  <a:pt x="108" y="1346"/>
                  <a:pt x="108" y="1346"/>
                </a:cubicBezTo>
                <a:cubicBezTo>
                  <a:pt x="117" y="1386"/>
                  <a:pt x="117" y="1386"/>
                  <a:pt x="117" y="1386"/>
                </a:cubicBezTo>
                <a:cubicBezTo>
                  <a:pt x="143" y="1354"/>
                  <a:pt x="143" y="1354"/>
                  <a:pt x="143" y="1354"/>
                </a:cubicBezTo>
                <a:cubicBezTo>
                  <a:pt x="184" y="1357"/>
                  <a:pt x="184" y="1357"/>
                  <a:pt x="184" y="1357"/>
                </a:cubicBezTo>
                <a:cubicBezTo>
                  <a:pt x="162" y="1323"/>
                  <a:pt x="162" y="1323"/>
                  <a:pt x="162" y="1323"/>
                </a:cubicBezTo>
                <a:cubicBezTo>
                  <a:pt x="177" y="1285"/>
                  <a:pt x="177" y="1285"/>
                  <a:pt x="177" y="1285"/>
                </a:cubicBezTo>
                <a:cubicBezTo>
                  <a:pt x="138" y="1295"/>
                  <a:pt x="138" y="1295"/>
                  <a:pt x="138" y="1295"/>
                </a:cubicBezTo>
                <a:lnTo>
                  <a:pt x="106" y="1269"/>
                </a:lnTo>
                <a:close/>
                <a:moveTo>
                  <a:pt x="611" y="1760"/>
                </a:moveTo>
                <a:cubicBezTo>
                  <a:pt x="586" y="1745"/>
                  <a:pt x="586" y="1745"/>
                  <a:pt x="586" y="1745"/>
                </a:cubicBezTo>
                <a:cubicBezTo>
                  <a:pt x="585" y="1717"/>
                  <a:pt x="585" y="1717"/>
                  <a:pt x="585" y="1717"/>
                </a:cubicBezTo>
                <a:cubicBezTo>
                  <a:pt x="563" y="1735"/>
                  <a:pt x="563" y="1735"/>
                  <a:pt x="563" y="1735"/>
                </a:cubicBezTo>
                <a:cubicBezTo>
                  <a:pt x="535" y="1728"/>
                  <a:pt x="535" y="1728"/>
                  <a:pt x="535" y="1728"/>
                </a:cubicBezTo>
                <a:cubicBezTo>
                  <a:pt x="546" y="1754"/>
                  <a:pt x="546" y="1754"/>
                  <a:pt x="546" y="1754"/>
                </a:cubicBezTo>
                <a:cubicBezTo>
                  <a:pt x="531" y="1778"/>
                  <a:pt x="531" y="1778"/>
                  <a:pt x="531" y="1778"/>
                </a:cubicBezTo>
                <a:cubicBezTo>
                  <a:pt x="559" y="1776"/>
                  <a:pt x="559" y="1776"/>
                  <a:pt x="559" y="1776"/>
                </a:cubicBezTo>
                <a:cubicBezTo>
                  <a:pt x="577" y="1798"/>
                  <a:pt x="577" y="1798"/>
                  <a:pt x="577" y="1798"/>
                </a:cubicBezTo>
                <a:cubicBezTo>
                  <a:pt x="584" y="1770"/>
                  <a:pt x="584" y="1770"/>
                  <a:pt x="584" y="1770"/>
                </a:cubicBezTo>
                <a:lnTo>
                  <a:pt x="611" y="1760"/>
                </a:lnTo>
                <a:close/>
                <a:moveTo>
                  <a:pt x="2198" y="1352"/>
                </a:moveTo>
                <a:cubicBezTo>
                  <a:pt x="2181" y="1338"/>
                  <a:pt x="2181" y="1338"/>
                  <a:pt x="2181" y="1338"/>
                </a:cubicBezTo>
                <a:cubicBezTo>
                  <a:pt x="2180" y="1359"/>
                  <a:pt x="2180" y="1359"/>
                  <a:pt x="2180" y="1359"/>
                </a:cubicBezTo>
                <a:cubicBezTo>
                  <a:pt x="2161" y="1371"/>
                  <a:pt x="2161" y="1371"/>
                  <a:pt x="2161" y="1371"/>
                </a:cubicBezTo>
                <a:cubicBezTo>
                  <a:pt x="2182" y="1379"/>
                  <a:pt x="2182" y="1379"/>
                  <a:pt x="2182" y="1379"/>
                </a:cubicBezTo>
                <a:cubicBezTo>
                  <a:pt x="2187" y="1400"/>
                  <a:pt x="2187" y="1400"/>
                  <a:pt x="2187" y="1400"/>
                </a:cubicBezTo>
                <a:cubicBezTo>
                  <a:pt x="2201" y="1383"/>
                  <a:pt x="2201" y="1383"/>
                  <a:pt x="2201" y="1383"/>
                </a:cubicBezTo>
                <a:cubicBezTo>
                  <a:pt x="2222" y="1385"/>
                  <a:pt x="2222" y="1385"/>
                  <a:pt x="2222" y="1385"/>
                </a:cubicBezTo>
                <a:cubicBezTo>
                  <a:pt x="2210" y="1366"/>
                  <a:pt x="2210" y="1366"/>
                  <a:pt x="2210" y="1366"/>
                </a:cubicBezTo>
                <a:cubicBezTo>
                  <a:pt x="2219" y="1346"/>
                  <a:pt x="2219" y="1346"/>
                  <a:pt x="2219" y="1346"/>
                </a:cubicBezTo>
                <a:lnTo>
                  <a:pt x="2198" y="1352"/>
                </a:lnTo>
                <a:close/>
                <a:moveTo>
                  <a:pt x="1950" y="1408"/>
                </a:moveTo>
                <a:cubicBezTo>
                  <a:pt x="1941" y="1399"/>
                  <a:pt x="1941" y="1399"/>
                  <a:pt x="1941" y="1399"/>
                </a:cubicBezTo>
                <a:cubicBezTo>
                  <a:pt x="1939" y="1412"/>
                  <a:pt x="1939" y="1412"/>
                  <a:pt x="1939" y="1412"/>
                </a:cubicBezTo>
                <a:cubicBezTo>
                  <a:pt x="1927" y="1418"/>
                  <a:pt x="1927" y="1418"/>
                  <a:pt x="1927" y="1418"/>
                </a:cubicBezTo>
                <a:cubicBezTo>
                  <a:pt x="1939" y="1423"/>
                  <a:pt x="1939" y="1423"/>
                  <a:pt x="1939" y="1423"/>
                </a:cubicBezTo>
                <a:cubicBezTo>
                  <a:pt x="1941" y="1436"/>
                  <a:pt x="1941" y="1436"/>
                  <a:pt x="1941" y="1436"/>
                </a:cubicBezTo>
                <a:cubicBezTo>
                  <a:pt x="1950" y="1427"/>
                  <a:pt x="1950" y="1427"/>
                  <a:pt x="1950" y="1427"/>
                </a:cubicBezTo>
                <a:cubicBezTo>
                  <a:pt x="1963" y="1429"/>
                  <a:pt x="1963" y="1429"/>
                  <a:pt x="1963" y="1429"/>
                </a:cubicBezTo>
                <a:cubicBezTo>
                  <a:pt x="1956" y="1417"/>
                  <a:pt x="1956" y="1417"/>
                  <a:pt x="1956" y="1417"/>
                </a:cubicBezTo>
                <a:cubicBezTo>
                  <a:pt x="1962" y="1406"/>
                  <a:pt x="1962" y="1406"/>
                  <a:pt x="1962" y="1406"/>
                </a:cubicBezTo>
                <a:lnTo>
                  <a:pt x="1950" y="1408"/>
                </a:lnTo>
                <a:close/>
                <a:moveTo>
                  <a:pt x="1779" y="1564"/>
                </a:moveTo>
                <a:cubicBezTo>
                  <a:pt x="1779" y="1564"/>
                  <a:pt x="1779" y="1564"/>
                  <a:pt x="1779" y="1564"/>
                </a:cubicBezTo>
                <a:moveTo>
                  <a:pt x="1757" y="1557"/>
                </a:moveTo>
                <a:cubicBezTo>
                  <a:pt x="1757" y="1557"/>
                  <a:pt x="1757" y="1557"/>
                  <a:pt x="1757" y="1557"/>
                </a:cubicBezTo>
                <a:moveTo>
                  <a:pt x="1767" y="1443"/>
                </a:moveTo>
                <a:cubicBezTo>
                  <a:pt x="1764" y="1415"/>
                  <a:pt x="1764" y="1415"/>
                  <a:pt x="1764" y="1415"/>
                </a:cubicBezTo>
                <a:cubicBezTo>
                  <a:pt x="1744" y="1434"/>
                  <a:pt x="1744" y="1434"/>
                  <a:pt x="1744" y="1434"/>
                </a:cubicBezTo>
                <a:cubicBezTo>
                  <a:pt x="1716" y="1428"/>
                  <a:pt x="1716" y="1428"/>
                  <a:pt x="1716" y="1428"/>
                </a:cubicBezTo>
                <a:cubicBezTo>
                  <a:pt x="1728" y="1454"/>
                  <a:pt x="1728" y="1454"/>
                  <a:pt x="1728" y="1454"/>
                </a:cubicBezTo>
                <a:cubicBezTo>
                  <a:pt x="1714" y="1478"/>
                  <a:pt x="1714" y="1478"/>
                  <a:pt x="1714" y="1478"/>
                </a:cubicBezTo>
                <a:cubicBezTo>
                  <a:pt x="1742" y="1475"/>
                  <a:pt x="1742" y="1475"/>
                  <a:pt x="1742" y="1475"/>
                </a:cubicBezTo>
                <a:cubicBezTo>
                  <a:pt x="1761" y="1496"/>
                  <a:pt x="1761" y="1496"/>
                  <a:pt x="1761" y="1496"/>
                </a:cubicBezTo>
                <a:cubicBezTo>
                  <a:pt x="1766" y="1468"/>
                  <a:pt x="1766" y="1468"/>
                  <a:pt x="1766" y="1468"/>
                </a:cubicBezTo>
                <a:cubicBezTo>
                  <a:pt x="1792" y="1456"/>
                  <a:pt x="1792" y="1456"/>
                  <a:pt x="1792" y="1456"/>
                </a:cubicBezTo>
                <a:lnTo>
                  <a:pt x="1767" y="14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0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1">
            <a:extLst>
              <a:ext uri="{FF2B5EF4-FFF2-40B4-BE49-F238E27FC236}">
                <a16:creationId xmlns:a16="http://schemas.microsoft.com/office/drawing/2014/main" id="{2A8FAE94-F395-47AB-8B40-3F2781CFE185}"/>
              </a:ext>
            </a:extLst>
          </p:cNvPr>
          <p:cNvSpPr txBox="1">
            <a:spLocks/>
          </p:cNvSpPr>
          <p:nvPr/>
        </p:nvSpPr>
        <p:spPr>
          <a:xfrm>
            <a:off x="-14529" y="2408599"/>
            <a:ext cx="9153617" cy="1151880"/>
          </a:xfrm>
          <a:prstGeom prst="rect">
            <a:avLst/>
          </a:prstGeom>
          <a:solidFill>
            <a:schemeClr val="tx2">
              <a:lumMod val="85000"/>
              <a:lumOff val="15000"/>
              <a:alpha val="84000"/>
            </a:schemeClr>
          </a:solidFill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28" indent="0" algn="l" defTabSz="914400" rtl="0" eaLnBrk="1" latinLnBrk="0" hangingPunct="1">
              <a:lnSpc>
                <a:spcPct val="90000"/>
              </a:lnSpc>
              <a:spcBef>
                <a:spcPts val="457"/>
              </a:spcBef>
              <a:buFont typeface="Arial" pitchFamily="34" charset="0"/>
              <a:buNone/>
              <a:tabLst/>
              <a:defRPr sz="2400" kern="1200" baseline="0">
                <a:solidFill>
                  <a:schemeClr val="bg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202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2804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70405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8800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0560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23208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4080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Výsledky v detailu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30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O1. Znáte se s lidmi, kteří bydlí ve vašem domě/vchodě/ulici?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Přibližně polovina Pražanů se baví alespoň s několika sousedy, ale na druhou stranu desetina z nich se se sousedy ani nezdraví.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823436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Jak znají Pražané své sousedy, kteří bydlí ve stejném domě či ve stejné ulici?</a:t>
            </a:r>
            <a:endParaRPr lang="en-US" sz="1200" b="1" kern="0" dirty="0">
              <a:solidFill>
                <a:srgbClr val="404040"/>
              </a:solidFill>
              <a:latin typeface="Calibri"/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6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3" name="Tabulka 42">
            <a:extLst>
              <a:ext uri="{FF2B5EF4-FFF2-40B4-BE49-F238E27FC236}">
                <a16:creationId xmlns:a16="http://schemas.microsoft.com/office/drawing/2014/main" id="{25F02AB7-2188-4B7C-BDC9-96CF4C2A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93320"/>
              </p:ext>
            </p:extLst>
          </p:nvPr>
        </p:nvGraphicFramePr>
        <p:xfrm>
          <a:off x="7489620" y="555526"/>
          <a:ext cx="1402860" cy="417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855">
                <a:tc>
                  <a:txBody>
                    <a:bodyPr/>
                    <a:lstStyle/>
                    <a:p>
                      <a:endParaRPr lang="cs-CZ" sz="8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40">
                <a:tc>
                  <a:txBody>
                    <a:bodyPr/>
                    <a:lstStyle/>
                    <a:p>
                      <a:pPr algn="l"/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Známe se skoro se všemi sousedy osobně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, zdravíme se a zajímáme se o sebe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Bavíme se pouze s několika sousedy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, ostatní ale poznám od vidění a zdravíme se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Bavím se pouze s jedním sousedem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ostatní ale poznám od vidění a zdravíme se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Se sousedy se moc nebavím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ale poznám je od vidění a zdravíme se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Od vidění znám pouze několik sousedů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, v našem domě se nezdravíme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noProof="0" dirty="0">
                          <a:solidFill>
                            <a:srgbClr val="404040"/>
                          </a:solidFill>
                        </a:rPr>
                        <a:t>Vůbec netuším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</a:rPr>
                        <a:t>, kdo v našem domě/bytě bydlí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endParaRPr lang="cs-CZ" sz="8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21222"/>
              </p:ext>
            </p:extLst>
          </p:nvPr>
        </p:nvGraphicFramePr>
        <p:xfrm>
          <a:off x="378418" y="3699584"/>
          <a:ext cx="6785870" cy="384334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12660"/>
              </p:ext>
            </p:extLst>
          </p:nvPr>
        </p:nvGraphicFramePr>
        <p:xfrm>
          <a:off x="291364" y="1169341"/>
          <a:ext cx="6919528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Skupina 7">
            <a:extLst>
              <a:ext uri="{FF2B5EF4-FFF2-40B4-BE49-F238E27FC236}">
                <a16:creationId xmlns:a16="http://schemas.microsoft.com/office/drawing/2014/main" id="{A47FE4B0-732F-401B-B49B-D6E174D5FEA2}"/>
              </a:ext>
            </a:extLst>
          </p:cNvPr>
          <p:cNvGrpSpPr/>
          <p:nvPr/>
        </p:nvGrpSpPr>
        <p:grpSpPr>
          <a:xfrm>
            <a:off x="7346183" y="1242241"/>
            <a:ext cx="92674" cy="2852930"/>
            <a:chOff x="7409281" y="1602281"/>
            <a:chExt cx="92674" cy="285293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92539FE-4DC7-4270-8895-2AD2A81048AB}"/>
                </a:ext>
              </a:extLst>
            </p:cNvPr>
            <p:cNvSpPr/>
            <p:nvPr/>
          </p:nvSpPr>
          <p:spPr>
            <a:xfrm>
              <a:off x="7409812" y="1602281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6A64EBE3-2044-4E29-AB43-25A042BBC214}"/>
                </a:ext>
              </a:extLst>
            </p:cNvPr>
            <p:cNvSpPr/>
            <p:nvPr/>
          </p:nvSpPr>
          <p:spPr>
            <a:xfrm>
              <a:off x="7409812" y="2227721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F9F38FC6-DB9E-4E68-B842-DAC0DDD1E571}"/>
                </a:ext>
              </a:extLst>
            </p:cNvPr>
            <p:cNvSpPr/>
            <p:nvPr/>
          </p:nvSpPr>
          <p:spPr>
            <a:xfrm>
              <a:off x="7411955" y="2862490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8F77E35-4018-4B09-B596-44B36E2AAC69}"/>
                </a:ext>
              </a:extLst>
            </p:cNvPr>
            <p:cNvSpPr/>
            <p:nvPr/>
          </p:nvSpPr>
          <p:spPr>
            <a:xfrm>
              <a:off x="7409812" y="3389851"/>
              <a:ext cx="90000" cy="900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FAFCF5F-8773-40E3-B228-6238B236855B}"/>
                </a:ext>
              </a:extLst>
            </p:cNvPr>
            <p:cNvSpPr/>
            <p:nvPr/>
          </p:nvSpPr>
          <p:spPr>
            <a:xfrm>
              <a:off x="7409812" y="3884071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7FD5D3F7-3457-42D2-9EA1-2912D771997B}"/>
                </a:ext>
              </a:extLst>
            </p:cNvPr>
            <p:cNvSpPr/>
            <p:nvPr/>
          </p:nvSpPr>
          <p:spPr>
            <a:xfrm>
              <a:off x="7409281" y="4365211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85488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3BC383C0-EB57-4313-AB2D-2565A99DA836}"/>
              </a:ext>
            </a:extLst>
          </p:cNvPr>
          <p:cNvCxnSpPr>
            <a:cxnSpLocks/>
          </p:cNvCxnSpPr>
          <p:nvPr/>
        </p:nvCxnSpPr>
        <p:spPr>
          <a:xfrm>
            <a:off x="182510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10BE1807-2EBF-41F0-854F-B5FD4440412C}"/>
              </a:ext>
            </a:extLst>
          </p:cNvPr>
          <p:cNvCxnSpPr>
            <a:cxnSpLocks/>
          </p:cNvCxnSpPr>
          <p:nvPr/>
        </p:nvCxnSpPr>
        <p:spPr>
          <a:xfrm>
            <a:off x="424608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7AA3BFFB-9F93-4F97-A9F9-7FEB68494F65}"/>
              </a:ext>
            </a:extLst>
          </p:cNvPr>
          <p:cNvSpPr/>
          <p:nvPr/>
        </p:nvSpPr>
        <p:spPr>
          <a:xfrm>
            <a:off x="3851921" y="4395924"/>
            <a:ext cx="3358972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Se sousedy se více baví rozvedení a vdovy/vdovci oproti svobodným a lidem v manželství.</a:t>
            </a:r>
          </a:p>
        </p:txBody>
      </p:sp>
    </p:spTree>
    <p:extLst>
      <p:ext uri="{BB962C8B-B14F-4D97-AF65-F5344CB8AC3E}">
        <p14:creationId xmlns:p14="http://schemas.microsoft.com/office/powerpoint/2010/main" val="213680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O1. Znáte se s lidmi, kteří bydlí ve vašem domě/vchodě/ulici?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Se sousedy se nejvíce znají na Praze 5, kde se alespoň s několika sousedy baví </a:t>
            </a:r>
            <a:br>
              <a:rPr lang="cs-CZ" sz="1800" dirty="0"/>
            </a:br>
            <a:r>
              <a:rPr lang="cs-CZ" sz="1800" dirty="0"/>
              <a:t>59 % rezidentů.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823436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Jak znají Pražané své sousedy, kteří bydlí ve stejném domě či ve stejné ulici?</a:t>
            </a:r>
            <a:endParaRPr lang="en-US" sz="1200" b="1" kern="0" dirty="0">
              <a:solidFill>
                <a:srgbClr val="404040"/>
              </a:solidFill>
              <a:latin typeface="Calibri"/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7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3" name="Tabulka 42">
            <a:extLst>
              <a:ext uri="{FF2B5EF4-FFF2-40B4-BE49-F238E27FC236}">
                <a16:creationId xmlns:a16="http://schemas.microsoft.com/office/drawing/2014/main" id="{25F02AB7-2188-4B7C-BDC9-96CF4C2A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87337"/>
              </p:ext>
            </p:extLst>
          </p:nvPr>
        </p:nvGraphicFramePr>
        <p:xfrm>
          <a:off x="7417612" y="555526"/>
          <a:ext cx="1402860" cy="417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855">
                <a:tc>
                  <a:txBody>
                    <a:bodyPr/>
                    <a:lstStyle/>
                    <a:p>
                      <a:endParaRPr lang="cs-CZ" sz="8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40">
                <a:tc>
                  <a:txBody>
                    <a:bodyPr/>
                    <a:lstStyle/>
                    <a:p>
                      <a:pPr algn="l"/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Známe se skoro se všemi sousedy osobně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, zdravíme se a zajímáme se o sebe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Bavíme se pouze s několika sousedy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, ostatní ale poznám od vidění a zdravíme se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Bavím se pouze s jedním sousedem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ostatní ale poznám od vidění a zdravíme se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Se sousedy se moc nebavím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, ale poznám je od vidění a zdravíme se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Od vidění znám pouze několik sousedů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, v našem domě se nezdravíme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noProof="0" dirty="0">
                          <a:solidFill>
                            <a:srgbClr val="404040"/>
                          </a:solidFill>
                        </a:rPr>
                        <a:t>Vůbec netuším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</a:rPr>
                        <a:t>, kdo v našem domě/bytě bydlí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endParaRPr lang="cs-CZ" sz="800" b="1" i="1" noProof="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313678"/>
                  </a:ext>
                </a:extLst>
              </a:tr>
            </a:tbl>
          </a:graphicData>
        </a:graphic>
      </p:graphicFrame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33826"/>
              </p:ext>
            </p:extLst>
          </p:nvPr>
        </p:nvGraphicFramePr>
        <p:xfrm>
          <a:off x="378419" y="3699584"/>
          <a:ext cx="6641855" cy="384334"/>
        </p:xfrm>
        <a:graphic>
          <a:graphicData uri="http://schemas.openxmlformats.org/drawingml/2006/table">
            <a:tbl>
              <a:tblPr firstRow="1" bandRow="1"/>
              <a:tblGrid>
                <a:gridCol w="6038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038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10957"/>
              </p:ext>
            </p:extLst>
          </p:nvPr>
        </p:nvGraphicFramePr>
        <p:xfrm>
          <a:off x="291364" y="1169341"/>
          <a:ext cx="6800915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Skupina 7">
            <a:extLst>
              <a:ext uri="{FF2B5EF4-FFF2-40B4-BE49-F238E27FC236}">
                <a16:creationId xmlns:a16="http://schemas.microsoft.com/office/drawing/2014/main" id="{A47FE4B0-732F-401B-B49B-D6E174D5FEA2}"/>
              </a:ext>
            </a:extLst>
          </p:cNvPr>
          <p:cNvGrpSpPr/>
          <p:nvPr/>
        </p:nvGrpSpPr>
        <p:grpSpPr>
          <a:xfrm>
            <a:off x="7274175" y="1242241"/>
            <a:ext cx="92674" cy="2852930"/>
            <a:chOff x="7409281" y="1602281"/>
            <a:chExt cx="92674" cy="2852930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92539FE-4DC7-4270-8895-2AD2A81048AB}"/>
                </a:ext>
              </a:extLst>
            </p:cNvPr>
            <p:cNvSpPr/>
            <p:nvPr/>
          </p:nvSpPr>
          <p:spPr>
            <a:xfrm>
              <a:off x="7409812" y="1602281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6A64EBE3-2044-4E29-AB43-25A042BBC214}"/>
                </a:ext>
              </a:extLst>
            </p:cNvPr>
            <p:cNvSpPr/>
            <p:nvPr/>
          </p:nvSpPr>
          <p:spPr>
            <a:xfrm>
              <a:off x="7409812" y="2227721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F9F38FC6-DB9E-4E68-B842-DAC0DDD1E571}"/>
                </a:ext>
              </a:extLst>
            </p:cNvPr>
            <p:cNvSpPr/>
            <p:nvPr/>
          </p:nvSpPr>
          <p:spPr>
            <a:xfrm>
              <a:off x="7411955" y="2862490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8F77E35-4018-4B09-B596-44B36E2AAC69}"/>
                </a:ext>
              </a:extLst>
            </p:cNvPr>
            <p:cNvSpPr/>
            <p:nvPr/>
          </p:nvSpPr>
          <p:spPr>
            <a:xfrm>
              <a:off x="7409812" y="3389851"/>
              <a:ext cx="90000" cy="90000"/>
            </a:xfrm>
            <a:prstGeom prst="rect">
              <a:avLst/>
            </a:prstGeom>
            <a:solidFill>
              <a:srgbClr val="FBB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FAFCF5F-8773-40E3-B228-6238B236855B}"/>
                </a:ext>
              </a:extLst>
            </p:cNvPr>
            <p:cNvSpPr/>
            <p:nvPr/>
          </p:nvSpPr>
          <p:spPr>
            <a:xfrm>
              <a:off x="7409812" y="3884071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7FD5D3F7-3457-42D2-9EA1-2912D771997B}"/>
                </a:ext>
              </a:extLst>
            </p:cNvPr>
            <p:cNvSpPr/>
            <p:nvPr/>
          </p:nvSpPr>
          <p:spPr>
            <a:xfrm>
              <a:off x="7409281" y="4365211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CCF6C669-034D-4191-B429-97441AFB4343}"/>
              </a:ext>
            </a:extLst>
          </p:cNvPr>
          <p:cNvCxnSpPr>
            <a:cxnSpLocks/>
          </p:cNvCxnSpPr>
          <p:nvPr/>
        </p:nvCxnSpPr>
        <p:spPr>
          <a:xfrm>
            <a:off x="97160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Řečová bublina: obdélníkový bublinový popisek 18">
            <a:extLst>
              <a:ext uri="{FF2B5EF4-FFF2-40B4-BE49-F238E27FC236}">
                <a16:creationId xmlns:a16="http://schemas.microsoft.com/office/drawing/2014/main" id="{75338A26-ED2E-4A8A-817A-80B7E01047A6}"/>
              </a:ext>
            </a:extLst>
          </p:cNvPr>
          <p:cNvSpPr/>
          <p:nvPr/>
        </p:nvSpPr>
        <p:spPr>
          <a:xfrm>
            <a:off x="3851921" y="4395924"/>
            <a:ext cx="3358972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Mnohem více se svými sousedy znají, ale rovněž i baví lidé, kteří mají děti, než lidé, kteří je nemají.</a:t>
            </a:r>
          </a:p>
        </p:txBody>
      </p:sp>
    </p:spTree>
    <p:extLst>
      <p:ext uri="{BB962C8B-B14F-4D97-AF65-F5344CB8AC3E}">
        <p14:creationId xmlns:p14="http://schemas.microsoft.com/office/powerpoint/2010/main" val="73894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O2. Jak byste charakterizovali vztahy s vašimi nejbližšími sousedy?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N=1024/507/517/160/273/227/171/193/91/104/98/204/265/262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Lidé mají typicky průměrné vztahy se sousedy – jsou bezproblémové, ale neobjevují se příliš silné pozitivní emoce.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001095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Jaké vztahy mají obyvatelé Prahy se svými nejbližšími sousedy?</a:t>
            </a:r>
            <a:endParaRPr lang="en-US" sz="1200" b="1" kern="0" dirty="0">
              <a:solidFill>
                <a:srgbClr val="404040"/>
              </a:solidFill>
              <a:latin typeface="Calibri"/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8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3" name="Tabulka 42">
            <a:extLst>
              <a:ext uri="{FF2B5EF4-FFF2-40B4-BE49-F238E27FC236}">
                <a16:creationId xmlns:a16="http://schemas.microsoft.com/office/drawing/2014/main" id="{25F02AB7-2188-4B7C-BDC9-96CF4C2A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624352"/>
              </p:ext>
            </p:extLst>
          </p:nvPr>
        </p:nvGraphicFramePr>
        <p:xfrm>
          <a:off x="7489620" y="1131590"/>
          <a:ext cx="1402860" cy="336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140">
                <a:tc>
                  <a:txBody>
                    <a:bodyPr/>
                    <a:lstStyle/>
                    <a:p>
                      <a:pPr algn="l"/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dobré 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(jsme v kontaktu, navštěvujeme se, blízké vztahy mi vyhovují)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Dobré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(vztahy jsou pozitivní, byť nejsou nijak vřelé a netrávíme spolu nějaké větší množství času)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Průměrné 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(vztahy jsou bezproblémové. Neznáme se nijak osobně, ale sousedé jsou nám sympatičtí a v případě potřeby si pomůžeme)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Podprůměrné 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(blízké vztahy nemáme. Občas nám vadí některé projevy jejich chování, ale není to nic hrozného)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Katastrofa 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(sousedé nám vadí, je to s nimi velmi složitá situace)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/>
        </p:nvGraphicFramePr>
        <p:xfrm>
          <a:off x="378418" y="3699584"/>
          <a:ext cx="6785870" cy="384334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Muži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Ženy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18-26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27-35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36-44 let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45-53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54-65 let</a:t>
                      </a:r>
                      <a:endParaRPr lang="en-US" sz="8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Bydlí v rodinném domě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 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3 sousedy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– 8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9 - 14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15 - 24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 domě</a:t>
                      </a:r>
                      <a:b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a více sousedů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603421"/>
              </p:ext>
            </p:extLst>
          </p:nvPr>
        </p:nvGraphicFramePr>
        <p:xfrm>
          <a:off x="291364" y="1169341"/>
          <a:ext cx="6919528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2D5E0F8D-1819-46DC-9EF4-4AE0AE9ED74D}"/>
              </a:ext>
            </a:extLst>
          </p:cNvPr>
          <p:cNvGrpSpPr/>
          <p:nvPr/>
        </p:nvGrpSpPr>
        <p:grpSpPr>
          <a:xfrm>
            <a:off x="7346714" y="1365602"/>
            <a:ext cx="92143" cy="2916304"/>
            <a:chOff x="7346714" y="1329622"/>
            <a:chExt cx="92143" cy="2916304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92539FE-4DC7-4270-8895-2AD2A81048AB}"/>
                </a:ext>
              </a:extLst>
            </p:cNvPr>
            <p:cNvSpPr/>
            <p:nvPr/>
          </p:nvSpPr>
          <p:spPr>
            <a:xfrm>
              <a:off x="7346714" y="1329622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6A64EBE3-2044-4E29-AB43-25A042BBC214}"/>
                </a:ext>
              </a:extLst>
            </p:cNvPr>
            <p:cNvSpPr/>
            <p:nvPr/>
          </p:nvSpPr>
          <p:spPr>
            <a:xfrm>
              <a:off x="7346714" y="1995686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F9F38FC6-DB9E-4E68-B842-DAC0DDD1E571}"/>
                </a:ext>
              </a:extLst>
            </p:cNvPr>
            <p:cNvSpPr/>
            <p:nvPr/>
          </p:nvSpPr>
          <p:spPr>
            <a:xfrm>
              <a:off x="7348857" y="2625766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8F77E35-4018-4B09-B596-44B36E2AAC69}"/>
                </a:ext>
              </a:extLst>
            </p:cNvPr>
            <p:cNvSpPr/>
            <p:nvPr/>
          </p:nvSpPr>
          <p:spPr>
            <a:xfrm>
              <a:off x="7346714" y="3489862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FAFCF5F-8773-40E3-B228-6238B236855B}"/>
                </a:ext>
              </a:extLst>
            </p:cNvPr>
            <p:cNvSpPr/>
            <p:nvPr/>
          </p:nvSpPr>
          <p:spPr>
            <a:xfrm>
              <a:off x="7346714" y="4155926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85488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3BC383C0-EB57-4313-AB2D-2565A99DA836}"/>
              </a:ext>
            </a:extLst>
          </p:cNvPr>
          <p:cNvCxnSpPr>
            <a:cxnSpLocks/>
          </p:cNvCxnSpPr>
          <p:nvPr/>
        </p:nvCxnSpPr>
        <p:spPr>
          <a:xfrm>
            <a:off x="182510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10BE1807-2EBF-41F0-854F-B5FD4440412C}"/>
              </a:ext>
            </a:extLst>
          </p:cNvPr>
          <p:cNvCxnSpPr>
            <a:cxnSpLocks/>
          </p:cNvCxnSpPr>
          <p:nvPr/>
        </p:nvCxnSpPr>
        <p:spPr>
          <a:xfrm>
            <a:off x="4243024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Řečová bublina: obdélníkový bublinový popisek 19">
            <a:extLst>
              <a:ext uri="{FF2B5EF4-FFF2-40B4-BE49-F238E27FC236}">
                <a16:creationId xmlns:a16="http://schemas.microsoft.com/office/drawing/2014/main" id="{7CBC0186-5E2C-46A7-ACC9-7F07A455BF44}"/>
              </a:ext>
            </a:extLst>
          </p:cNvPr>
          <p:cNvSpPr/>
          <p:nvPr/>
        </p:nvSpPr>
        <p:spPr>
          <a:xfrm>
            <a:off x="3851920" y="4539940"/>
            <a:ext cx="4140625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Nejlepší vztahy ze sousedy mají lidé ve věku od 45 do 53 let.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2BE60DB-AD0F-4C9E-9FF8-6FFE0A7480E2}"/>
              </a:ext>
            </a:extLst>
          </p:cNvPr>
          <p:cNvSpPr/>
          <p:nvPr/>
        </p:nvSpPr>
        <p:spPr>
          <a:xfrm>
            <a:off x="7346714" y="896696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A4565CB-32BF-4034-A7D6-5F3F88E55B1A}"/>
              </a:ext>
            </a:extLst>
          </p:cNvPr>
          <p:cNvSpPr/>
          <p:nvPr/>
        </p:nvSpPr>
        <p:spPr>
          <a:xfrm>
            <a:off x="7552220" y="896696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8C5F80B-0FE4-4197-9FDD-20568C303726}"/>
              </a:ext>
            </a:extLst>
          </p:cNvPr>
          <p:cNvSpPr txBox="1"/>
          <p:nvPr/>
        </p:nvSpPr>
        <p:spPr>
          <a:xfrm>
            <a:off x="7661650" y="827027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accent6"/>
                </a:solidFill>
              </a:rPr>
              <a:t>Dobré vztahy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15F78BD-06F5-4616-AF02-5ED849E39F5C}"/>
              </a:ext>
            </a:extLst>
          </p:cNvPr>
          <p:cNvSpPr txBox="1"/>
          <p:nvPr/>
        </p:nvSpPr>
        <p:spPr>
          <a:xfrm>
            <a:off x="7368703" y="828750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graphicFrame>
        <p:nvGraphicFramePr>
          <p:cNvPr id="27" name="Tabulka 26">
            <a:extLst>
              <a:ext uri="{FF2B5EF4-FFF2-40B4-BE49-F238E27FC236}">
                <a16:creationId xmlns:a16="http://schemas.microsoft.com/office/drawing/2014/main" id="{8EB2AC33-16E9-4E74-9877-402686C31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47010"/>
              </p:ext>
            </p:extLst>
          </p:nvPr>
        </p:nvGraphicFramePr>
        <p:xfrm>
          <a:off x="365071" y="1243414"/>
          <a:ext cx="6785870" cy="169113"/>
        </p:xfrm>
        <a:graphic>
          <a:graphicData uri="http://schemas.openxmlformats.org/drawingml/2006/table">
            <a:tbl>
              <a:tblPr firstRow="1" bandRow="1"/>
              <a:tblGrid>
                <a:gridCol w="484705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3222876022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1390844903"/>
                    </a:ext>
                  </a:extLst>
                </a:gridCol>
                <a:gridCol w="484705">
                  <a:extLst>
                    <a:ext uri="{9D8B030D-6E8A-4147-A177-3AD203B41FA5}">
                      <a16:colId xmlns:a16="http://schemas.microsoft.com/office/drawing/2014/main" val="2829468426"/>
                    </a:ext>
                  </a:extLst>
                </a:gridCol>
              </a:tblGrid>
              <a:tr h="1691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21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1"/>
          <p:cNvSpPr txBox="1">
            <a:spLocks/>
          </p:cNvSpPr>
          <p:nvPr/>
        </p:nvSpPr>
        <p:spPr>
          <a:xfrm>
            <a:off x="259589" y="4961528"/>
            <a:ext cx="3857591" cy="229500"/>
          </a:xfrm>
          <a:prstGeom prst="rect">
            <a:avLst/>
          </a:prstGeom>
        </p:spPr>
        <p:txBody>
          <a:bodyPr lIns="68579" tIns="34289" rIns="68579" bIns="34289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r>
              <a:rPr lang="cs-CZ" sz="825" b="1" dirty="0">
                <a:solidFill>
                  <a:schemeClr val="tx2"/>
                </a:solidFill>
              </a:rPr>
              <a:t>Ipsos pro Magistrát hlavního města Prahy – Sousedské vztahy, 10/2019</a:t>
            </a:r>
          </a:p>
        </p:txBody>
      </p:sp>
      <p:sp>
        <p:nvSpPr>
          <p:cNvPr id="25" name="Zástupný symbol pro text 2"/>
          <p:cNvSpPr txBox="1">
            <a:spLocks/>
          </p:cNvSpPr>
          <p:nvPr/>
        </p:nvSpPr>
        <p:spPr>
          <a:xfrm>
            <a:off x="297874" y="4659982"/>
            <a:ext cx="8359830" cy="290266"/>
          </a:xfrm>
          <a:prstGeom prst="rect">
            <a:avLst/>
          </a:prstGeom>
        </p:spPr>
        <p:txBody>
          <a:bodyPr vert="horz" wrap="square" lIns="35999" tIns="0" rIns="35999" bIns="35999" rtlCol="0" anchor="t" anchorCtr="0">
            <a:spAutoFit/>
          </a:bodyPr>
          <a:lstStyle>
            <a:lvl1pPr marL="0" indent="0" algn="l" defTabSz="216000" rtl="0" eaLnBrk="1" latinLnBrk="0" hangingPunct="1">
              <a:spcBef>
                <a:spcPts val="0"/>
              </a:spcBef>
              <a:buFontTx/>
              <a:buNone/>
              <a:defRPr lang="en-US" sz="1100" i="1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ts val="432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622800" indent="-1260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903600" indent="-140400" algn="l" defTabSz="914400" rtl="0" eaLnBrk="1" latinLnBrk="0" hangingPunct="1">
              <a:spcBef>
                <a:spcPts val="480"/>
              </a:spcBef>
              <a:buFontTx/>
              <a:buNone/>
              <a:defRPr lang="en-US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256400" indent="-140400" algn="l" defTabSz="914400" rtl="0" eaLnBrk="1" latinLnBrk="0" hangingPunct="1">
              <a:spcBef>
                <a:spcPts val="480"/>
              </a:spcBef>
              <a:buFontTx/>
              <a:buNone/>
              <a:defRPr lang="cs-CZ" sz="1200" i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O2. Jak byste charakterizovali vztahy s vašimi nejbližšími sousedy? </a:t>
            </a:r>
          </a:p>
          <a:p>
            <a:pPr defTabSz="215990">
              <a:defRPr/>
            </a:pP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N=1024/</a:t>
            </a:r>
            <a:r>
              <a:rPr lang="cs-CZ" sz="825" dirty="0">
                <a:solidFill>
                  <a:srgbClr val="FF0000"/>
                </a:solidFill>
              </a:rPr>
              <a:t>21!</a:t>
            </a:r>
            <a:r>
              <a:rPr lang="cs-CZ" sz="825" dirty="0">
                <a:solidFill>
                  <a:srgbClr val="FFFFFF">
                    <a:lumMod val="50000"/>
                  </a:srgbClr>
                </a:solidFill>
              </a:rPr>
              <a:t>/53/102/186/126/105/63/118/126/124 </a:t>
            </a:r>
            <a:r>
              <a:rPr lang="cs-CZ" sz="825" dirty="0">
                <a:solidFill>
                  <a:srgbClr val="FF0000"/>
                </a:solidFill>
              </a:rPr>
              <a:t>(! Nízká báze)</a:t>
            </a:r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297265" y="51470"/>
            <a:ext cx="8771672" cy="469722"/>
          </a:xfrm>
        </p:spPr>
        <p:txBody>
          <a:bodyPr>
            <a:noAutofit/>
          </a:bodyPr>
          <a:lstStyle/>
          <a:p>
            <a:r>
              <a:rPr lang="cs-CZ" sz="1800" dirty="0"/>
              <a:t>Problémovost sousedů je nízká napříč jednotlivými městskými obvody.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A009CF1B-A689-4E8D-AACD-88ACC47E5273}"/>
              </a:ext>
            </a:extLst>
          </p:cNvPr>
          <p:cNvSpPr txBox="1"/>
          <p:nvPr/>
        </p:nvSpPr>
        <p:spPr>
          <a:xfrm>
            <a:off x="7769950" y="-11322"/>
            <a:ext cx="222603" cy="21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-129779" algn="ctr" defTabSz="685800">
              <a:defRPr/>
            </a:pPr>
            <a:r>
              <a:rPr lang="cs-CZ" sz="825" b="1" dirty="0">
                <a:solidFill>
                  <a:srgbClr val="FFFFFF"/>
                </a:solidFill>
                <a:latin typeface="Calibri"/>
                <a:cs typeface="Arial" pitchFamily="34" charset="0"/>
              </a:rPr>
              <a:t>-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E216025-DC3B-430C-9662-2BA7BD9197E8}"/>
              </a:ext>
            </a:extLst>
          </p:cNvPr>
          <p:cNvSpPr txBox="1"/>
          <p:nvPr/>
        </p:nvSpPr>
        <p:spPr>
          <a:xfrm>
            <a:off x="325298" y="807887"/>
            <a:ext cx="4036361" cy="3590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</a:rPr>
              <a:t>Jaké vztahy mají obyvatelé Prahy se svými nejbližšími sousedy?</a:t>
            </a:r>
            <a:endParaRPr lang="en-US" sz="1200" b="1" kern="0" dirty="0">
              <a:solidFill>
                <a:srgbClr val="404040"/>
              </a:solidFill>
            </a:endParaRPr>
          </a:p>
          <a:p>
            <a:pPr defTabSz="914355">
              <a:lnSpc>
                <a:spcPts val="1400"/>
              </a:lnSpc>
              <a:defRPr/>
            </a:pPr>
            <a:r>
              <a:rPr lang="cs-CZ" sz="1200" b="1" kern="0" dirty="0">
                <a:solidFill>
                  <a:srgbClr val="404040"/>
                </a:solidFill>
                <a:latin typeface="Calibri"/>
              </a:rPr>
              <a:t>v</a:t>
            </a:r>
            <a:r>
              <a:rPr lang="en-US" sz="1200" b="1" kern="0" dirty="0">
                <a:solidFill>
                  <a:srgbClr val="404040"/>
                </a:solidFill>
                <a:latin typeface="Calibri"/>
              </a:rPr>
              <a:t> %</a:t>
            </a:r>
            <a:r>
              <a:rPr lang="en-US" sz="1125" b="1" kern="0" dirty="0">
                <a:solidFill>
                  <a:srgbClr val="404040"/>
                </a:solidFill>
                <a:latin typeface="Calibri"/>
              </a:rPr>
              <a:t> </a:t>
            </a:r>
          </a:p>
        </p:txBody>
      </p:sp>
      <p:sp>
        <p:nvSpPr>
          <p:cNvPr id="65" name="Zástupný symbol pro číslo snímku 3">
            <a:extLst>
              <a:ext uri="{FF2B5EF4-FFF2-40B4-BE49-F238E27FC236}">
                <a16:creationId xmlns:a16="http://schemas.microsoft.com/office/drawing/2014/main" id="{C253D155-514A-4B5B-8A3A-67E6F8000127}"/>
              </a:ext>
            </a:extLst>
          </p:cNvPr>
          <p:cNvSpPr txBox="1">
            <a:spLocks/>
          </p:cNvSpPr>
          <p:nvPr/>
        </p:nvSpPr>
        <p:spPr>
          <a:xfrm>
            <a:off x="0" y="4939576"/>
            <a:ext cx="2133600" cy="188807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000" smtClean="0">
                <a:solidFill>
                  <a:schemeClr val="tx2"/>
                </a:solidFill>
              </a:rPr>
              <a:pPr/>
              <a:t>9</a:t>
            </a:fld>
            <a:endParaRPr lang="cs-CZ" sz="1000" dirty="0">
              <a:solidFill>
                <a:schemeClr val="tx2"/>
              </a:solidFill>
            </a:endParaRPr>
          </a:p>
        </p:txBody>
      </p:sp>
      <p:graphicFrame>
        <p:nvGraphicFramePr>
          <p:cNvPr id="43" name="Tabulka 42">
            <a:extLst>
              <a:ext uri="{FF2B5EF4-FFF2-40B4-BE49-F238E27FC236}">
                <a16:creationId xmlns:a16="http://schemas.microsoft.com/office/drawing/2014/main" id="{25F02AB7-2188-4B7C-BDC9-96CF4C2A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1638"/>
              </p:ext>
            </p:extLst>
          </p:nvPr>
        </p:nvGraphicFramePr>
        <p:xfrm>
          <a:off x="7489620" y="1149626"/>
          <a:ext cx="1402860" cy="336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140">
                <a:tc>
                  <a:txBody>
                    <a:bodyPr/>
                    <a:lstStyle/>
                    <a:p>
                      <a:pPr algn="l"/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Velmi dobré 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(jsme v kontaktu, navštěvujeme se, blízké vztahy mi vyhovují)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Dobré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 (vztahy jsou pozitivní, byť nejsou nijak vřelé a netrávíme spolu nějaké větší množství času)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Průměrné 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(vztahy jsou bezproblémové. Neznáme se nijak osobně, ale sousedé jsou nám sympatičtí a v případě potřeby si pomůžeme)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5">
                <a:tc>
                  <a:txBody>
                    <a:bodyPr/>
                    <a:lstStyle/>
                    <a:p>
                      <a:r>
                        <a:rPr lang="cs-CZ" sz="900" b="1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Podprůměrné </a:t>
                      </a:r>
                      <a:r>
                        <a:rPr lang="cs-CZ" sz="900" b="0" kern="1200" noProof="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(blízké vztahy nemáme. Občas nám vadí některé projevy jejich chování, ale není to nic hrozného)</a:t>
                      </a:r>
                      <a:endParaRPr lang="cs-CZ" sz="900" b="0" kern="1200" noProof="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864274"/>
                  </a:ext>
                </a:extLst>
              </a:tr>
              <a:tr h="446855">
                <a:tc>
                  <a:txBody>
                    <a:bodyPr/>
                    <a:lstStyle/>
                    <a:p>
                      <a:r>
                        <a:rPr lang="cs-CZ" sz="900" b="1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Katastrofa </a:t>
                      </a:r>
                      <a:r>
                        <a:rPr lang="cs-CZ" sz="900" b="0" noProof="0" dirty="0">
                          <a:solidFill>
                            <a:srgbClr val="404040"/>
                          </a:solidFill>
                          <a:sym typeface="Wingdings" panose="05000000000000000000" pitchFamily="2" charset="2"/>
                        </a:rPr>
                        <a:t>(sousedé nám vadí, je to s nimi velmi složitá situace)</a:t>
                      </a:r>
                      <a:endParaRPr lang="cs-CZ" sz="900" b="0" noProof="0" dirty="0">
                        <a:solidFill>
                          <a:srgbClr val="404040"/>
                        </a:solidFill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Tabulka 44">
            <a:extLst>
              <a:ext uri="{FF2B5EF4-FFF2-40B4-BE49-F238E27FC236}">
                <a16:creationId xmlns:a16="http://schemas.microsoft.com/office/drawing/2014/main" id="{52D2361F-7E5D-4C48-BEE5-5E01FB58F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82333"/>
              </p:ext>
            </p:extLst>
          </p:nvPr>
        </p:nvGraphicFramePr>
        <p:xfrm>
          <a:off x="378418" y="3699584"/>
          <a:ext cx="6713850" cy="384334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384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2</a:t>
                      </a:r>
                      <a:endParaRPr lang="en-US" sz="9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8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9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Praha 10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graphicFrame>
        <p:nvGraphicFramePr>
          <p:cNvPr id="46" name="Zástupný symbol pro obsah 6">
            <a:extLst>
              <a:ext uri="{FF2B5EF4-FFF2-40B4-BE49-F238E27FC236}">
                <a16:creationId xmlns:a16="http://schemas.microsoft.com/office/drawing/2014/main" id="{5ACE4BA9-F0CB-40D4-9C32-807F9840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3912"/>
              </p:ext>
            </p:extLst>
          </p:nvPr>
        </p:nvGraphicFramePr>
        <p:xfrm>
          <a:off x="291364" y="1169341"/>
          <a:ext cx="6872924" cy="265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2D5E0F8D-1819-46DC-9EF4-4AE0AE9ED74D}"/>
              </a:ext>
            </a:extLst>
          </p:cNvPr>
          <p:cNvGrpSpPr/>
          <p:nvPr/>
        </p:nvGrpSpPr>
        <p:grpSpPr>
          <a:xfrm>
            <a:off x="7346714" y="1419666"/>
            <a:ext cx="92143" cy="2916304"/>
            <a:chOff x="7346714" y="1329622"/>
            <a:chExt cx="92143" cy="2916304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692539FE-4DC7-4270-8895-2AD2A81048AB}"/>
                </a:ext>
              </a:extLst>
            </p:cNvPr>
            <p:cNvSpPr/>
            <p:nvPr/>
          </p:nvSpPr>
          <p:spPr>
            <a:xfrm>
              <a:off x="7346714" y="1329622"/>
              <a:ext cx="90000" cy="90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6A64EBE3-2044-4E29-AB43-25A042BBC214}"/>
                </a:ext>
              </a:extLst>
            </p:cNvPr>
            <p:cNvSpPr/>
            <p:nvPr/>
          </p:nvSpPr>
          <p:spPr>
            <a:xfrm>
              <a:off x="7346714" y="1995686"/>
              <a:ext cx="90000" cy="90000"/>
            </a:xfrm>
            <a:prstGeom prst="rect">
              <a:avLst/>
            </a:prstGeom>
            <a:solidFill>
              <a:srgbClr val="008B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F9F38FC6-DB9E-4E68-B842-DAC0DDD1E571}"/>
                </a:ext>
              </a:extLst>
            </p:cNvPr>
            <p:cNvSpPr/>
            <p:nvPr/>
          </p:nvSpPr>
          <p:spPr>
            <a:xfrm>
              <a:off x="7348857" y="2625766"/>
              <a:ext cx="90000" cy="90000"/>
            </a:xfrm>
            <a:prstGeom prst="rect">
              <a:avLst/>
            </a:prstGeom>
            <a:solidFill>
              <a:srgbClr val="A1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8F77E35-4018-4B09-B596-44B36E2AAC69}"/>
                </a:ext>
              </a:extLst>
            </p:cNvPr>
            <p:cNvSpPr/>
            <p:nvPr/>
          </p:nvSpPr>
          <p:spPr>
            <a:xfrm>
              <a:off x="7346714" y="3489862"/>
              <a:ext cx="90000" cy="90000"/>
            </a:xfrm>
            <a:prstGeom prst="rect">
              <a:avLst/>
            </a:prstGeom>
            <a:solidFill>
              <a:srgbClr val="ED6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FAFCF5F-8773-40E3-B228-6238B236855B}"/>
                </a:ext>
              </a:extLst>
            </p:cNvPr>
            <p:cNvSpPr/>
            <p:nvPr/>
          </p:nvSpPr>
          <p:spPr>
            <a:xfrm>
              <a:off x="7346714" y="4155926"/>
              <a:ext cx="90000" cy="9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 err="1">
                <a:solidFill>
                  <a:srgbClr val="003399"/>
                </a:solidFill>
                <a:latin typeface="Calibri" pitchFamily="34" charset="0"/>
              </a:endParaRPr>
            </a:p>
          </p:txBody>
        </p:sp>
      </p:grpSp>
      <p:cxnSp>
        <p:nvCxnSpPr>
          <p:cNvPr id="74" name="Přímá spojnice 73">
            <a:extLst>
              <a:ext uri="{FF2B5EF4-FFF2-40B4-BE49-F238E27FC236}">
                <a16:creationId xmlns:a16="http://schemas.microsoft.com/office/drawing/2014/main" id="{12724A5A-95CD-4492-A452-1C0FF6F1394C}"/>
              </a:ext>
            </a:extLst>
          </p:cNvPr>
          <p:cNvCxnSpPr>
            <a:cxnSpLocks/>
          </p:cNvCxnSpPr>
          <p:nvPr/>
        </p:nvCxnSpPr>
        <p:spPr>
          <a:xfrm>
            <a:off x="971600" y="1275606"/>
            <a:ext cx="0" cy="2880320"/>
          </a:xfrm>
          <a:prstGeom prst="line">
            <a:avLst/>
          </a:prstGeom>
          <a:ln>
            <a:solidFill>
              <a:srgbClr val="4040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5327F157-69CC-4EFA-8162-AD1ED66CD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63794"/>
              </p:ext>
            </p:extLst>
          </p:nvPr>
        </p:nvGraphicFramePr>
        <p:xfrm>
          <a:off x="356859" y="1178240"/>
          <a:ext cx="6713850" cy="240748"/>
        </p:xfrm>
        <a:graphic>
          <a:graphicData uri="http://schemas.openxmlformats.org/drawingml/2006/table">
            <a:tbl>
              <a:tblPr firstRow="1" bandRow="1"/>
              <a:tblGrid>
                <a:gridCol w="610350">
                  <a:extLst>
                    <a:ext uri="{9D8B030D-6E8A-4147-A177-3AD203B41FA5}">
                      <a16:colId xmlns:a16="http://schemas.microsoft.com/office/drawing/2014/main" val="1864174135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83721938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7017570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25679444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14947442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338483169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780636351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389889325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763668730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2645739428"/>
                    </a:ext>
                  </a:extLst>
                </a:gridCol>
                <a:gridCol w="610350">
                  <a:extLst>
                    <a:ext uri="{9D8B030D-6E8A-4147-A177-3AD203B41FA5}">
                      <a16:colId xmlns:a16="http://schemas.microsoft.com/office/drawing/2014/main" val="1548301416"/>
                    </a:ext>
                  </a:extLst>
                </a:gridCol>
              </a:tblGrid>
              <a:tr h="2407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219140" rtl="0" eaLnBrk="1" fontAlgn="ctr" latinLnBrk="0" hangingPunct="1"/>
                      <a:r>
                        <a:rPr lang="cs-CZ" sz="900" b="1" i="0" u="none" strike="noStrike" kern="1200" noProof="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</a:t>
                      </a:r>
                      <a:endParaRPr lang="en-US" sz="900" b="1" i="0" u="none" strike="noStrike" kern="1200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</a:t>
                      </a: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89405"/>
                  </a:ext>
                </a:extLst>
              </a:tr>
            </a:tbl>
          </a:graphicData>
        </a:graphic>
      </p:graphicFrame>
      <p:sp>
        <p:nvSpPr>
          <p:cNvPr id="19" name="Obdélník 18">
            <a:extLst>
              <a:ext uri="{FF2B5EF4-FFF2-40B4-BE49-F238E27FC236}">
                <a16:creationId xmlns:a16="http://schemas.microsoft.com/office/drawing/2014/main" id="{FB768A17-2DB7-4596-A462-DD629590979D}"/>
              </a:ext>
            </a:extLst>
          </p:cNvPr>
          <p:cNvSpPr/>
          <p:nvPr/>
        </p:nvSpPr>
        <p:spPr>
          <a:xfrm>
            <a:off x="7346714" y="896696"/>
            <a:ext cx="90000" cy="90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6EE50B0-F6DB-484A-B2D9-0FF8DE652871}"/>
              </a:ext>
            </a:extLst>
          </p:cNvPr>
          <p:cNvSpPr/>
          <p:nvPr/>
        </p:nvSpPr>
        <p:spPr>
          <a:xfrm>
            <a:off x="7552220" y="896696"/>
            <a:ext cx="90000" cy="90000"/>
          </a:xfrm>
          <a:prstGeom prst="rect">
            <a:avLst/>
          </a:prstGeom>
          <a:solidFill>
            <a:srgbClr val="008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A340640-EE04-449A-8F29-B9F4C1BF78A9}"/>
              </a:ext>
            </a:extLst>
          </p:cNvPr>
          <p:cNvSpPr txBox="1"/>
          <p:nvPr/>
        </p:nvSpPr>
        <p:spPr>
          <a:xfrm>
            <a:off x="7661650" y="827027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chemeClr val="accent6"/>
                </a:solidFill>
              </a:rPr>
              <a:t>Dobré vztahy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2DE5729-1074-4EC4-9F6B-7A9B34D54A77}"/>
              </a:ext>
            </a:extLst>
          </p:cNvPr>
          <p:cNvSpPr txBox="1"/>
          <p:nvPr/>
        </p:nvSpPr>
        <p:spPr>
          <a:xfrm>
            <a:off x="7368703" y="828750"/>
            <a:ext cx="115035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3038" indent="-173038"/>
            <a:r>
              <a:rPr lang="cs-CZ" sz="900" b="1" dirty="0">
                <a:solidFill>
                  <a:srgbClr val="404040"/>
                </a:solidFill>
              </a:rPr>
              <a:t>+</a:t>
            </a:r>
          </a:p>
        </p:txBody>
      </p:sp>
      <p:sp>
        <p:nvSpPr>
          <p:cNvPr id="26" name="Řečová bublina: obdélníkový bublinový popisek 25">
            <a:extLst>
              <a:ext uri="{FF2B5EF4-FFF2-40B4-BE49-F238E27FC236}">
                <a16:creationId xmlns:a16="http://schemas.microsoft.com/office/drawing/2014/main" id="{F16ADB7D-2B7D-4601-A5AF-FC777767044B}"/>
              </a:ext>
            </a:extLst>
          </p:cNvPr>
          <p:cNvSpPr/>
          <p:nvPr/>
        </p:nvSpPr>
        <p:spPr>
          <a:xfrm>
            <a:off x="3851920" y="4539940"/>
            <a:ext cx="4140625" cy="408074"/>
          </a:xfrm>
          <a:prstGeom prst="wedgeRectCallout">
            <a:avLst>
              <a:gd name="adj1" fmla="val -41671"/>
              <a:gd name="adj2" fmla="val -6308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Lidé z menších domácností se méně znají se svými sousedy, naopak lidé </a:t>
            </a:r>
            <a:br>
              <a:rPr lang="cs-CZ" sz="10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cs-CZ" sz="1000" dirty="0">
                <a:solidFill>
                  <a:schemeClr val="tx2"/>
                </a:solidFill>
                <a:latin typeface="Calibri" pitchFamily="34" charset="0"/>
              </a:rPr>
              <a:t>z větších domácností mají častěji se sousedy dobré vztahy.</a:t>
            </a:r>
          </a:p>
        </p:txBody>
      </p:sp>
    </p:spTree>
    <p:extLst>
      <p:ext uri="{BB962C8B-B14F-4D97-AF65-F5344CB8AC3E}">
        <p14:creationId xmlns:p14="http://schemas.microsoft.com/office/powerpoint/2010/main" val="2702523965"/>
      </p:ext>
    </p:extLst>
  </p:cSld>
  <p:clrMapOvr>
    <a:masterClrMapping/>
  </p:clrMapOvr>
</p:sld>
</file>

<file path=ppt/theme/theme1.xml><?xml version="1.0" encoding="utf-8"?>
<a:theme xmlns:a="http://schemas.openxmlformats.org/drawingml/2006/main" name="1_úvodní slide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 _dělící snímky s obrázkem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3038" indent="-173038">
          <a:defRPr sz="2000" dirty="0" err="1" smtClean="0">
            <a:solidFill>
              <a:srgbClr val="003399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dělící snímky BEZ obrázku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sz="2000"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extové snímk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ímky pro graf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 dirty="0" err="1" smtClean="0">
            <a:solidFill>
              <a:srgbClr val="00339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kontakty">
  <a:themeElements>
    <a:clrScheme name="Ipsos">
      <a:dk1>
        <a:srgbClr val="003399"/>
      </a:dk1>
      <a:lt1>
        <a:srgbClr val="FFFFFF"/>
      </a:lt1>
      <a:dk2>
        <a:srgbClr val="000000"/>
      </a:dk2>
      <a:lt2>
        <a:srgbClr val="BABABA"/>
      </a:lt2>
      <a:accent1>
        <a:srgbClr val="008BCA"/>
      </a:accent1>
      <a:accent2>
        <a:srgbClr val="FBB040"/>
      </a:accent2>
      <a:accent3>
        <a:srgbClr val="ED6737"/>
      </a:accent3>
      <a:accent4>
        <a:srgbClr val="A1C46B"/>
      </a:accent4>
      <a:accent5>
        <a:srgbClr val="008E94"/>
      </a:accent5>
      <a:accent6>
        <a:srgbClr val="281051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>
          <a:defRPr sz="2000" dirty="0" err="1" smtClean="0">
            <a:solidFill>
              <a:srgbClr val="003399"/>
            </a:solidFill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none" rtlCol="0">
        <a:spAutoFit/>
      </a:bodyPr>
      <a:lstStyle>
        <a:defPPr marL="174625" indent="-174625">
          <a:buFont typeface="Wingdings" panose="05000000000000000000" pitchFamily="2" charset="2"/>
          <a:buChar char="§"/>
          <a:defRPr sz="2000" dirty="0" smtClean="0">
            <a:solidFill>
              <a:srgbClr val="404040"/>
            </a:solidFill>
            <a:latin typeface="Calibri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4738</Words>
  <Application>Microsoft Macintosh PowerPoint</Application>
  <PresentationFormat>Předvádění na obrazovce (16:9)</PresentationFormat>
  <Paragraphs>1243</Paragraphs>
  <Slides>26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Arial</vt:lpstr>
      <vt:lpstr>Calibri</vt:lpstr>
      <vt:lpstr>Wingdings</vt:lpstr>
      <vt:lpstr>1_úvodní slide</vt:lpstr>
      <vt:lpstr>2 _dělící snímky s obrázkem</vt:lpstr>
      <vt:lpstr>3_dělící snímky BEZ obrázku</vt:lpstr>
      <vt:lpstr>4_textové snímky</vt:lpstr>
      <vt:lpstr>Snímky pro grafy</vt:lpstr>
      <vt:lpstr>6_kontakty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Přibližně polovina Pražanů se baví alespoň s několika sousedy, ale na druhou stranu desetina z nich se se sousedy ani nezdraví.</vt:lpstr>
      <vt:lpstr>Se sousedy se nejvíce znají na Praze 5, kde se alespoň s několika sousedy baví  59 % rezidentů.</vt:lpstr>
      <vt:lpstr>Lidé mají typicky průměrné vztahy se sousedy – jsou bezproblémové, ale neobjevují se příliš silné pozitivní emoce.</vt:lpstr>
      <vt:lpstr>Problémovost sousedů je nízká napříč jednotlivými městskými obvody.</vt:lpstr>
      <vt:lpstr>Příklady konkrétních důvodů napjatých vztahů mezi sousedy:</vt:lpstr>
      <vt:lpstr>Výsledky potvrzují vlažné, bezproblémové vztahy se sousedy. Lidé typicky nevědí o žádném problémovém sousedy, ale často je znají pouze od vidění.</vt:lpstr>
      <vt:lpstr>Obyvatelé Prahy mají poměrně podobné sousedské zkušenosti napříč obvody.</vt:lpstr>
      <vt:lpstr>Společné sousedské akce a aktivity pořádají především lidé z rodinných domů.</vt:lpstr>
      <vt:lpstr>Obyvatelé Prahy 1 pořádají společné akce o něco častěji než obyvatelé ostatních částí.</vt:lpstr>
      <vt:lpstr>39 % obyvatel Prahy se za posledních 12 měsíců zúčastnilo nějaké aktivity v jejich čtvrti.</vt:lpstr>
      <vt:lpstr>Sousedských akcí se častěji účastnili obyvatelé Prahy 6.</vt:lpstr>
      <vt:lpstr>Více než polovina lidí by ráda na sousedskou akci dorazila, nicméně většina z nich pouze pokud by jim to umožnily časové podmínky.</vt:lpstr>
      <vt:lpstr>Nejvyšší zájem o sousedské akce se objevuje na Praze 6.</vt:lpstr>
      <vt:lpstr>Sousedské večeře nebo společné grilování je pro Pražany nejpřitažlivější typ sousedské akce. Nejatraktivnější to je zejména pro lidi ze středně velkých domů.</vt:lpstr>
      <vt:lpstr>Sousedská večere nebo společné grilování je zajímavý typ akce pro obyvatele všech obvodů Prahy.</vt:lpstr>
      <vt:lpstr>Tři čtvrtiny Pražanů mají nějakou partu či skupinu kamarádů, se kterými se pravidelně potkávají.</vt:lpstr>
      <vt:lpstr>Na Praze 7 se téměř 90% lidí pravidelně setkává s nějakou partou či skupinou kamarádů.</vt:lpstr>
      <vt:lpstr>Více než polovina Pražanů se setkává v rámci neformální zábavy, například v hospodě či baru.</vt:lpstr>
      <vt:lpstr>Za účelem aktivního sportu se setkávají nejvíce obyvatelé městské části Prahy 4.</vt:lpstr>
      <vt:lpstr>Prezentace aplikace PowerPoint</vt:lpstr>
      <vt:lpstr>Struktura vzorku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Paška - Ipsos</dc:creator>
  <cp:lastModifiedBy>Julie Kochova</cp:lastModifiedBy>
  <cp:revision>755</cp:revision>
  <dcterms:created xsi:type="dcterms:W3CDTF">2012-02-21T08:44:35Z</dcterms:created>
  <dcterms:modified xsi:type="dcterms:W3CDTF">2019-11-21T07:36:35Z</dcterms:modified>
</cp:coreProperties>
</file>