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3"/>
  </p:notesMasterIdLst>
  <p:sldIdLst>
    <p:sldId id="276" r:id="rId2"/>
    <p:sldId id="257" r:id="rId3"/>
    <p:sldId id="291" r:id="rId4"/>
    <p:sldId id="292" r:id="rId5"/>
    <p:sldId id="308" r:id="rId6"/>
    <p:sldId id="293" r:id="rId7"/>
    <p:sldId id="294" r:id="rId8"/>
    <p:sldId id="306" r:id="rId9"/>
    <p:sldId id="307" r:id="rId10"/>
    <p:sldId id="295" r:id="rId11"/>
    <p:sldId id="296" r:id="rId12"/>
    <p:sldId id="297" r:id="rId13"/>
    <p:sldId id="298" r:id="rId14"/>
    <p:sldId id="299" r:id="rId15"/>
    <p:sldId id="302" r:id="rId16"/>
    <p:sldId id="300" r:id="rId17"/>
    <p:sldId id="301" r:id="rId18"/>
    <p:sldId id="303" r:id="rId19"/>
    <p:sldId id="304" r:id="rId20"/>
    <p:sldId id="305" r:id="rId21"/>
    <p:sldId id="27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B8"/>
    <a:srgbClr val="FFFF00"/>
    <a:srgbClr val="7A283C"/>
    <a:srgbClr val="00B331"/>
    <a:srgbClr val="0056BC"/>
    <a:srgbClr val="E90C24"/>
    <a:srgbClr val="FF9700"/>
    <a:srgbClr val="FF00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4" autoAdjust="0"/>
  </p:normalViewPr>
  <p:slideViewPr>
    <p:cSldViewPr snapToGrid="0" showGuides="1">
      <p:cViewPr varScale="1">
        <p:scale>
          <a:sx n="74" d="100"/>
          <a:sy n="74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48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4D9AE55-4E98-3B43-9FC7-3CF68C21E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154ED0A-3360-084C-9D43-F0DF424EB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90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0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dirty="0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Návrh Dotačního programu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4400" y="1902386"/>
            <a:ext cx="6087600" cy="567890"/>
          </a:xfrm>
        </p:spPr>
        <p:txBody>
          <a:bodyPr/>
          <a:lstStyle/>
          <a:p>
            <a:r>
              <a:rPr lang="cs-CZ" dirty="0"/>
              <a:t>V oblasti kultury a umění hl. m. Prahy</a:t>
            </a:r>
          </a:p>
        </p:txBody>
      </p:sp>
    </p:spTree>
    <p:extLst>
      <p:ext uri="{BB962C8B-B14F-4D97-AF65-F5344CB8AC3E}">
        <p14:creationId xmlns:p14="http://schemas.microsoft.com/office/powerpoint/2010/main" val="41935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 smtClean="0"/>
              <a:t>Opatření III. / 100-500.000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Celoroční </a:t>
            </a:r>
            <a:r>
              <a:rPr lang="cs-CZ" sz="2000" dirty="0"/>
              <a:t>činnost uměleckých souborů, těles a produkčních jednotek</a:t>
            </a:r>
            <a:r>
              <a:rPr lang="cs-CZ" sz="2000" dirty="0" smtClean="0"/>
              <a:t>, provozování kulturních zařízení, </a:t>
            </a:r>
            <a:r>
              <a:rPr lang="cs-CZ" sz="2000" dirty="0"/>
              <a:t>jednorázové projekty (nastudování, reprízování), malé festivaly, cykly a soutěže (ve všech oborech</a:t>
            </a:r>
            <a:r>
              <a:rPr lang="cs-CZ" sz="20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/>
              <a:t>Vydávání </a:t>
            </a:r>
            <a:r>
              <a:rPr lang="cs-CZ" sz="2000" dirty="0" smtClean="0"/>
              <a:t>literatury, včetně e-knih.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Prezentace </a:t>
            </a:r>
            <a:r>
              <a:rPr lang="cs-CZ" sz="2000" dirty="0"/>
              <a:t>na zahraničních festivalech a přehlídkách, podpora spoluúčasti na mezinárodních zahraničních projektech, podpora projektů s účastí zahraničních umělců na území HMP, umělecké rezidence (ve všech oborech</a:t>
            </a:r>
            <a:r>
              <a:rPr lang="cs-CZ" sz="2000" dirty="0" smtClean="0"/>
              <a:t>).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Výsledkem </a:t>
            </a:r>
            <a:r>
              <a:rPr lang="cs-CZ" sz="2000" dirty="0"/>
              <a:t>Projektu musí být </a:t>
            </a:r>
            <a:r>
              <a:rPr lang="cs-CZ" sz="2000" dirty="0" smtClean="0"/>
              <a:t>vznik či realizace </a:t>
            </a:r>
            <a:r>
              <a:rPr lang="cs-CZ" sz="2000" dirty="0"/>
              <a:t>kvalitního uměleckého díla nebo musí být Projekt inovativní tematicky, formálně, nebo způsobem zpřístupnění veřejnosti.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kultury a umění – nastudování, prezentace (jednoletá dotace)</a:t>
            </a:r>
          </a:p>
        </p:txBody>
      </p:sp>
    </p:spTree>
    <p:extLst>
      <p:ext uri="{BB962C8B-B14F-4D97-AF65-F5344CB8AC3E}">
        <p14:creationId xmlns:p14="http://schemas.microsoft.com/office/powerpoint/2010/main" val="378971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 smtClean="0"/>
              <a:t>Opatření IV. / 30-100.000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Oborové </a:t>
            </a:r>
            <a:r>
              <a:rPr lang="cs-CZ" sz="2000" dirty="0"/>
              <a:t>neprofesionální přehlídky a soutěže (ve všech oborech). </a:t>
            </a:r>
            <a:endParaRPr lang="cs-CZ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Činnost </a:t>
            </a:r>
            <a:r>
              <a:rPr lang="cs-CZ" sz="2000" dirty="0"/>
              <a:t>zájmových kulturních těles, včetně činnosti pěveckých sborů (ve všech oborech</a:t>
            </a:r>
            <a:r>
              <a:rPr lang="cs-CZ" sz="20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Umění </a:t>
            </a:r>
            <a:r>
              <a:rPr lang="cs-CZ" sz="2000" dirty="0"/>
              <a:t>a kultura v lokalitách, rozvoj komunit (ve všech oborech</a:t>
            </a:r>
            <a:r>
              <a:rPr lang="cs-CZ" sz="20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Projekt </a:t>
            </a:r>
            <a:r>
              <a:rPr lang="cs-CZ" sz="2000" dirty="0"/>
              <a:t>musí rozvíjet kulturu v lokalitách na neprofesionální/dobrovolnické bázi, nebo musí podporovat rozvoj kreativity a participace nejširší veřejnosti.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dirty="0"/>
              <a:t>Komunitní umění, neprofesionální kulturní aktivity a rozvoj lokalit (jednoletá dotace</a:t>
            </a:r>
            <a:r>
              <a:rPr lang="cs-CZ" sz="1800" dirty="0" smtClean="0"/>
              <a:t>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0047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Opatření V. / 200-1.000.000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Podpora </a:t>
            </a:r>
            <a:r>
              <a:rPr lang="cs-CZ" sz="2000" dirty="0"/>
              <a:t>inovativních Projektů, které umělecky reagují na období zasažené </a:t>
            </a:r>
            <a:r>
              <a:rPr lang="cs-CZ" sz="2000" dirty="0" err="1"/>
              <a:t>koronavirem</a:t>
            </a:r>
            <a:r>
              <a:rPr lang="cs-CZ" sz="2000" dirty="0"/>
              <a:t> COVID-19. </a:t>
            </a:r>
            <a:endParaRPr lang="cs-CZ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Projekty </a:t>
            </a:r>
            <a:r>
              <a:rPr lang="cs-CZ" sz="2000" dirty="0"/>
              <a:t>zaměřené na předsednictví ČR v Radě EU.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dirty="0"/>
              <a:t>Tematické výzvy na rok 2022 (jednoletá dotace) </a:t>
            </a:r>
          </a:p>
        </p:txBody>
      </p:sp>
    </p:spTree>
    <p:extLst>
      <p:ext uri="{BB962C8B-B14F-4D97-AF65-F5344CB8AC3E}">
        <p14:creationId xmlns:p14="http://schemas.microsoft.com/office/powerpoint/2010/main" val="74265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Opatření VI. / 100-2.000.000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Projekt musí přispívat k modernizaci infrastruktury pro realizaci kulturní a umělecké činnosti v Praze. Způsobilými náklady investiční podpory v souladu s čl. 53 odst. 4, písm. e) ONBV jsou: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457200" indent="-457200">
              <a:buAutoNum type="alphaLcParenR"/>
            </a:pPr>
            <a:r>
              <a:rPr lang="cs-CZ" sz="2000" dirty="0" smtClean="0"/>
              <a:t>náklady </a:t>
            </a:r>
            <a:r>
              <a:rPr lang="cs-CZ" sz="2000" dirty="0"/>
              <a:t>na modernizaci, pořízení, zachování nebo zlepšení infrastruktury, jejíž časová či prostorová kapacita se používá nejméně z 80 % ročně pro kulturní účely. </a:t>
            </a:r>
            <a:endParaRPr lang="cs-CZ" sz="2000" dirty="0" smtClean="0"/>
          </a:p>
          <a:p>
            <a:pPr marL="457200" indent="-457200">
              <a:buAutoNum type="alphaLcParenR"/>
            </a:pPr>
            <a:r>
              <a:rPr lang="cs-CZ" sz="2000" dirty="0" smtClean="0"/>
              <a:t>b</a:t>
            </a:r>
            <a:r>
              <a:rPr lang="cs-CZ" sz="2000" dirty="0"/>
              <a:t>) náklady na kulturní projekty a činnosti včetně pořízení nebo vylepšení hmotného i nehmotného majetku.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dirty="0"/>
              <a:t>Investiční podpora (jednoletá dotace) </a:t>
            </a:r>
          </a:p>
        </p:txBody>
      </p:sp>
    </p:spTree>
    <p:extLst>
      <p:ext uri="{BB962C8B-B14F-4D97-AF65-F5344CB8AC3E}">
        <p14:creationId xmlns:p14="http://schemas.microsoft.com/office/powerpoint/2010/main" val="127125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Opatření VII. / 200-1.500.000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71599"/>
            <a:ext cx="8522465" cy="439141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HMP má zájem v rámci tohoto Opatření přispět a podpořit Projekty scénického umění, které doplňují a </a:t>
            </a:r>
            <a:r>
              <a:rPr lang="cs-CZ" sz="1800" dirty="0" smtClean="0"/>
              <a:t>rozšiřují rozmanitost </a:t>
            </a:r>
            <a:r>
              <a:rPr lang="cs-CZ" sz="1800" dirty="0"/>
              <a:t>kulturní infrastruktury pro prezentaci živého umění v Praze. V případě, že je Projekt v </a:t>
            </a:r>
            <a:r>
              <a:rPr lang="cs-CZ" sz="1800" dirty="0" smtClean="0"/>
              <a:t>souladu s </a:t>
            </a:r>
            <a:r>
              <a:rPr lang="cs-CZ" sz="1800" dirty="0"/>
              <a:t>Dotačním systémem HMP a Žadatel doloží minimálně 8.000 ks prodaných vstupenek (v </a:t>
            </a:r>
            <a:r>
              <a:rPr lang="cs-CZ" sz="1800" dirty="0" smtClean="0"/>
              <a:t>minimální hodnotě 100 </a:t>
            </a:r>
            <a:r>
              <a:rPr lang="cs-CZ" sz="1800" dirty="0"/>
              <a:t>Kč za vstupenku) za rok 2019 a v jeho činnosti převažuje prezentace živého scénického umění, </a:t>
            </a:r>
            <a:r>
              <a:rPr lang="cs-CZ" sz="1800" dirty="0" smtClean="0"/>
              <a:t>bude vypočtena </a:t>
            </a:r>
            <a:r>
              <a:rPr lang="cs-CZ" sz="1800" dirty="0"/>
              <a:t>Dotace, a to tak, že počet doložených vstupenek za rok 2019 bude vynásoben částkou 25 Kč. Pokud </a:t>
            </a:r>
            <a:r>
              <a:rPr lang="cs-CZ" sz="1800" dirty="0" smtClean="0"/>
              <a:t>by v </a:t>
            </a:r>
            <a:r>
              <a:rPr lang="cs-CZ" sz="1800" dirty="0"/>
              <a:t>Opatření byla alokována nižší částka, než by byl součet objektivně vypočtené podpory </a:t>
            </a:r>
            <a:r>
              <a:rPr lang="cs-CZ" sz="1800" dirty="0" smtClean="0"/>
              <a:t>podle výše uvedeného vzorce</a:t>
            </a:r>
            <a:r>
              <a:rPr lang="cs-CZ" sz="1800" dirty="0"/>
              <a:t>, bude navržená Dotace poměrně krácena až na 50 % (tj. 12,50 Kč za vstupenku) nebo bude navržená </a:t>
            </a:r>
            <a:r>
              <a:rPr lang="cs-CZ" sz="1800" dirty="0" smtClean="0"/>
              <a:t>Dotace poskytnuta </a:t>
            </a:r>
            <a:r>
              <a:rPr lang="cs-CZ" sz="1800" dirty="0"/>
              <a:t>těm Žadatelům, jejichž Žádost byla odeslána dříve. Poskytnutá Dotace je vázána na </a:t>
            </a:r>
            <a:r>
              <a:rPr lang="cs-CZ" sz="1800" dirty="0" smtClean="0"/>
              <a:t>naplnění výkonových </a:t>
            </a:r>
            <a:r>
              <a:rPr lang="cs-CZ" sz="1800" dirty="0"/>
              <a:t>ukazatelů, kterými pro rok 2022 jsou: minimálně 8.000 ks </a:t>
            </a:r>
            <a:r>
              <a:rPr lang="cs-CZ" sz="1800" dirty="0" smtClean="0"/>
              <a:t>prodaných vstupenek </a:t>
            </a:r>
            <a:r>
              <a:rPr lang="cs-CZ" sz="1800" dirty="0"/>
              <a:t>a minimálně </a:t>
            </a:r>
            <a:r>
              <a:rPr lang="cs-CZ" sz="1800" dirty="0" smtClean="0"/>
              <a:t>deset měsíců </a:t>
            </a:r>
            <a:r>
              <a:rPr lang="cs-CZ" sz="1800" b="1" dirty="0"/>
              <a:t>činnosti </a:t>
            </a:r>
            <a:r>
              <a:rPr lang="cs-CZ" sz="1800" dirty="0"/>
              <a:t>v daném roce. V </a:t>
            </a:r>
            <a:r>
              <a:rPr lang="cs-CZ" sz="1800" dirty="0" smtClean="0"/>
              <a:t>případě nenaplnění </a:t>
            </a:r>
            <a:r>
              <a:rPr lang="cs-CZ" sz="1800" dirty="0"/>
              <a:t>výkonových ukazatelů, bude podpora krácena.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816637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dirty="0"/>
              <a:t>Podpora rozmanitosti kulturní infrastruktury (jednoletá dotace) </a:t>
            </a:r>
          </a:p>
        </p:txBody>
      </p:sp>
    </p:spTree>
    <p:extLst>
      <p:ext uri="{BB962C8B-B14F-4D97-AF65-F5344CB8AC3E}">
        <p14:creationId xmlns:p14="http://schemas.microsoft.com/office/powerpoint/2010/main" val="373506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607" y="205103"/>
            <a:ext cx="8373934" cy="75460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Aplikace Blokové výjimky EU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15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9267"/>
              </p:ext>
            </p:extLst>
          </p:nvPr>
        </p:nvGraphicFramePr>
        <p:xfrm>
          <a:off x="383059" y="959708"/>
          <a:ext cx="8390237" cy="4999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4087"/>
                <a:gridCol w="2261286"/>
                <a:gridCol w="2137719"/>
                <a:gridCol w="1087395"/>
                <a:gridCol w="1099750"/>
              </a:tblGrid>
              <a:tr h="459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u="none" strike="noStrike" baseline="0" dirty="0" smtClean="0">
                          <a:latin typeface="TimesNewRomanPS-BoldMT"/>
                        </a:rPr>
                        <a:t>Režim poskytnutí Dotace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Maximální podíl HMP na způsobilých nákladech Projektu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Minimální požadovaná částka na Projekt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Maximální výše Dotace pro jednoho Žadatele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</a:tr>
              <a:tr h="61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I. Provozní podpora: Podpora zpřístupňování kultury a </a:t>
                      </a:r>
                      <a:r>
                        <a:rPr lang="cs-CZ" sz="900" dirty="0" smtClean="0">
                          <a:effectLst/>
                        </a:rPr>
                        <a:t>umění (víceletá</a:t>
                      </a:r>
                      <a:r>
                        <a:rPr lang="cs-CZ" sz="900" baseline="0" dirty="0" smtClean="0">
                          <a:effectLst/>
                        </a:rPr>
                        <a:t> dotace)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cs-CZ" sz="900" b="0" i="0" u="none" strike="noStrike" baseline="0" dirty="0" smtClean="0">
                          <a:latin typeface="+mn-lt"/>
                        </a:rPr>
                        <a:t>podle Článku 53 odst. 7 </a:t>
                      </a:r>
                      <a:r>
                        <a:rPr lang="cs-CZ" sz="900" b="1" i="0" u="none" strike="noStrike" baseline="0" dirty="0" smtClean="0">
                          <a:latin typeface="+mn-lt"/>
                        </a:rPr>
                        <a:t>ONBV</a:t>
                      </a:r>
                      <a:r>
                        <a:rPr lang="cs-CZ" sz="900" b="0" i="0" u="none" strike="noStrike" baseline="0" dirty="0" smtClean="0">
                          <a:latin typeface="+mn-lt"/>
                        </a:rPr>
                        <a:t> a nesmí přesáhnout </a:t>
                      </a:r>
                      <a:r>
                        <a:rPr lang="pl-PL" sz="900" b="0" i="0" u="none" strike="noStrike" baseline="0" dirty="0" smtClean="0">
                          <a:latin typeface="+mn-lt"/>
                        </a:rPr>
                        <a:t>částku, která je nezbytná k pokrytí </a:t>
                      </a:r>
                      <a:r>
                        <a:rPr lang="cs-CZ" sz="900" b="0" i="0" u="none" strike="noStrike" baseline="0" dirty="0" smtClean="0">
                          <a:latin typeface="+mn-lt"/>
                        </a:rPr>
                        <a:t>provozních ztrát; </a:t>
                      </a:r>
                      <a:r>
                        <a:rPr lang="cs-CZ" sz="900" b="0" i="0" u="none" strike="noStrike" baseline="0" dirty="0" smtClean="0">
                          <a:latin typeface="TimesNewRomanPSMT"/>
                        </a:rPr>
                        <a:t>při vydávání literatury bude </a:t>
                      </a:r>
                      <a:r>
                        <a:rPr lang="pl-PL" sz="900" b="0" i="0" u="none" strike="noStrike" baseline="0" dirty="0" smtClean="0">
                          <a:latin typeface="TimesNewRomanPSMT"/>
                        </a:rPr>
                        <a:t>Dotace poskytována podle Článku 53</a:t>
                      </a:r>
                    </a:p>
                    <a:p>
                      <a:pPr algn="l"/>
                      <a:r>
                        <a:rPr lang="cs-CZ" sz="900" b="0" i="0" u="none" strike="noStrike" baseline="0" dirty="0" smtClean="0">
                          <a:latin typeface="Times New Roman" panose="02020603050405020304" pitchFamily="18" charset="0"/>
                        </a:rPr>
                        <a:t>odst. 9 ONBV a </a:t>
                      </a:r>
                      <a:r>
                        <a:rPr lang="cs-CZ" sz="900" b="0" i="0" u="none" strike="noStrike" baseline="0" dirty="0" smtClean="0">
                          <a:latin typeface="TimesNewRomanPSMT"/>
                        </a:rPr>
                        <a:t>nesmí přesáhnout</a:t>
                      </a:r>
                    </a:p>
                    <a:p>
                      <a:pPr algn="l"/>
                      <a:r>
                        <a:rPr lang="cs-CZ" sz="900" b="0" i="0" u="none" strike="noStrike" baseline="0" dirty="0" smtClean="0">
                          <a:latin typeface="TimesNewRomanPSMT"/>
                        </a:rPr>
                        <a:t>rozdíl mezi způsobilými náklady</a:t>
                      </a:r>
                    </a:p>
                    <a:p>
                      <a:pPr algn="l"/>
                      <a:r>
                        <a:rPr lang="cs-CZ" sz="900" b="0" i="0" u="none" strike="noStrike" baseline="0" dirty="0" smtClean="0">
                          <a:latin typeface="Times New Roman" panose="02020603050405020304" pitchFamily="18" charset="0"/>
                        </a:rPr>
                        <a:t>a </a:t>
                      </a:r>
                      <a:r>
                        <a:rPr lang="cs-CZ" sz="900" b="0" i="0" u="none" strike="noStrike" baseline="0" dirty="0" smtClean="0">
                          <a:latin typeface="TimesNewRomanPSMT"/>
                        </a:rPr>
                        <a:t>diskontovanými výnosy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cs-CZ" sz="900" b="0" i="0" u="none" strike="noStrike" baseline="0" dirty="0" smtClean="0">
                          <a:latin typeface="+mn-lt"/>
                        </a:rPr>
                        <a:t>do výše 70 % způsobilých</a:t>
                      </a:r>
                    </a:p>
                    <a:p>
                      <a:pPr algn="l"/>
                      <a:r>
                        <a:rPr lang="cs-CZ" sz="900" b="0" i="0" u="none" strike="noStrike" baseline="0" dirty="0" smtClean="0">
                          <a:latin typeface="+mn-lt"/>
                        </a:rPr>
                        <a:t>nákladů Účelu s výjimkou</a:t>
                      </a:r>
                    </a:p>
                    <a:p>
                      <a:pPr algn="l"/>
                      <a:r>
                        <a:rPr lang="cs-CZ" sz="900" b="0" i="0" u="none" strike="noStrike" baseline="0" dirty="0" smtClean="0">
                          <a:latin typeface="+mn-lt"/>
                        </a:rPr>
                        <a:t>Projektu určeného dětem,</a:t>
                      </a:r>
                    </a:p>
                    <a:p>
                      <a:pPr algn="l"/>
                      <a:r>
                        <a:rPr lang="cs-CZ" sz="900" b="0" i="0" u="none" strike="noStrike" baseline="0" dirty="0" smtClean="0">
                          <a:latin typeface="+mn-lt"/>
                        </a:rPr>
                        <a:t>občanům v nepříznivé sociální</a:t>
                      </a:r>
                    </a:p>
                    <a:p>
                      <a:pPr algn="l"/>
                      <a:r>
                        <a:rPr lang="pl-PL" sz="900" b="0" i="0" u="none" strike="noStrike" baseline="0" dirty="0" smtClean="0">
                          <a:latin typeface="+mn-lt"/>
                        </a:rPr>
                        <a:t>situaci a u Projektu bez</a:t>
                      </a:r>
                    </a:p>
                    <a:p>
                      <a:pPr algn="l"/>
                      <a:r>
                        <a:rPr lang="cs-CZ" sz="900" b="0" i="0" u="none" strike="noStrike" baseline="0" dirty="0" smtClean="0">
                          <a:latin typeface="+mn-lt"/>
                        </a:rPr>
                        <a:t>vstupného, kdy Dotace nesmí</a:t>
                      </a:r>
                    </a:p>
                    <a:p>
                      <a:pPr algn="l"/>
                      <a:r>
                        <a:rPr lang="cs-CZ" sz="900" b="0" i="0" u="none" strike="noStrike" baseline="0" dirty="0" smtClean="0">
                          <a:latin typeface="+mn-lt"/>
                        </a:rPr>
                        <a:t>přesáhnout částku, která je</a:t>
                      </a:r>
                    </a:p>
                    <a:p>
                      <a:pPr algn="l"/>
                      <a:r>
                        <a:rPr lang="cs-CZ" sz="900" b="0" i="0" u="none" strike="noStrike" baseline="0" dirty="0" smtClean="0">
                          <a:latin typeface="+mn-lt"/>
                        </a:rPr>
                        <a:t>nezbytná k pokrytí provozních</a:t>
                      </a:r>
                    </a:p>
                    <a:p>
                      <a:pPr algn="l"/>
                      <a:r>
                        <a:rPr lang="cs-CZ" sz="900" b="0" i="0" u="none" strike="noStrike" baseline="0" dirty="0" smtClean="0">
                          <a:latin typeface="+mn-lt"/>
                        </a:rPr>
                        <a:t>ztrát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500.000 Kč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není stanoveno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</a:tr>
              <a:tr h="768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Opatření II. Provozní podpora: Podpora zpřístupňování kultury a umění (jednoletá dotace)</a:t>
                      </a:r>
                      <a:endParaRPr kumimoji="0" lang="cs-CZ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500.000 Kč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není stanoveno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</a:tr>
              <a:tr h="61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</a:t>
                      </a:r>
                      <a:r>
                        <a:rPr lang="cs-CZ" sz="900" dirty="0" smtClean="0">
                          <a:effectLst/>
                        </a:rPr>
                        <a:t>III. </a:t>
                      </a:r>
                      <a:r>
                        <a:rPr lang="cs-CZ" sz="900" dirty="0">
                          <a:effectLst/>
                        </a:rPr>
                        <a:t>Provozní podpora: Podpora kultury a umění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100.000 </a:t>
                      </a:r>
                      <a:r>
                        <a:rPr lang="cs-CZ" sz="900" dirty="0">
                          <a:effectLst/>
                        </a:rPr>
                        <a:t>Kč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500.000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</a:tr>
              <a:tr h="61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</a:t>
                      </a:r>
                      <a:r>
                        <a:rPr lang="cs-CZ" sz="900" dirty="0" smtClean="0">
                          <a:effectLst/>
                        </a:rPr>
                        <a:t>IV. </a:t>
                      </a:r>
                      <a:r>
                        <a:rPr lang="cs-CZ" sz="900" dirty="0">
                          <a:effectLst/>
                        </a:rPr>
                        <a:t>Komunitní umění, neprofesionální kulturní aktivity a rozvoj lokalit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podle Článku 53 odst. 7 </a:t>
                      </a:r>
                      <a:r>
                        <a:rPr kumimoji="0" lang="cs-C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ONBV</a:t>
                      </a:r>
                      <a:r>
                        <a:rPr kumimoji="0" lang="cs-C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nesmí přesáhnout </a:t>
                      </a:r>
                      <a:r>
                        <a:rPr kumimoji="0" lang="pl-P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částku, která je nezbytná k pokrytí </a:t>
                      </a:r>
                      <a:r>
                        <a:rPr kumimoji="0" lang="cs-C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provozních ztrát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30.000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100.000 </a:t>
                      </a:r>
                      <a:r>
                        <a:rPr lang="cs-CZ" sz="900" dirty="0">
                          <a:effectLst/>
                        </a:rPr>
                        <a:t>Kč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</a:tr>
              <a:tr h="61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</a:t>
                      </a:r>
                      <a:r>
                        <a:rPr lang="cs-CZ" sz="900" dirty="0" smtClean="0">
                          <a:effectLst/>
                        </a:rPr>
                        <a:t>V</a:t>
                      </a:r>
                      <a:r>
                        <a:rPr lang="cs-CZ" sz="900" dirty="0">
                          <a:effectLst/>
                        </a:rPr>
                        <a:t>. Tematické výzvy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</a:t>
                      </a:r>
                      <a:r>
                        <a:rPr lang="cs-CZ" sz="900" dirty="0" smtClean="0">
                          <a:effectLst/>
                        </a:rPr>
                        <a:t>00.000 </a:t>
                      </a:r>
                      <a:r>
                        <a:rPr lang="cs-CZ" sz="900" dirty="0">
                          <a:effectLst/>
                        </a:rPr>
                        <a:t>Kč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1.000.000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</a:tr>
              <a:tr h="52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</a:t>
                      </a:r>
                      <a:r>
                        <a:rPr lang="cs-CZ" sz="900" dirty="0" smtClean="0">
                          <a:effectLst/>
                        </a:rPr>
                        <a:t>VI.</a:t>
                      </a:r>
                      <a:r>
                        <a:rPr lang="cs-CZ" sz="900" dirty="0">
                          <a:effectLst/>
                        </a:rPr>
                        <a:t> Investiční podpora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b="0" i="0" u="none" strike="noStrike" baseline="0" dirty="0" smtClean="0">
                          <a:latin typeface="TimesNewRomanPSMT"/>
                        </a:rPr>
                        <a:t>podle Článku </a:t>
                      </a:r>
                      <a:r>
                        <a:rPr lang="pl-PL" sz="900" b="0" i="0" u="none" strike="noStrike" baseline="0" dirty="0" smtClean="0">
                          <a:latin typeface="TimesNewRomanPSMT"/>
                        </a:rPr>
                        <a:t>53 odst. 6 </a:t>
                      </a:r>
                      <a:r>
                        <a:rPr lang="pl-PL" sz="900" b="1" i="0" u="none" strike="noStrike" baseline="0" dirty="0" smtClean="0">
                          <a:latin typeface="TimesNewRomanPSMT"/>
                        </a:rPr>
                        <a:t>ONBV</a:t>
                      </a:r>
                      <a:r>
                        <a:rPr lang="pl-PL" sz="900" b="0" i="0" u="none" strike="noStrike" baseline="0" dirty="0" smtClean="0">
                          <a:latin typeface="TimesNewRomanPSMT"/>
                        </a:rPr>
                        <a:t> s tím, že </a:t>
                      </a:r>
                      <a:r>
                        <a:rPr lang="pl-PL" sz="900" b="0" i="0" u="none" strike="noStrike" baseline="0" dirty="0" smtClean="0">
                          <a:latin typeface="Times New Roman" panose="02020603050405020304" pitchFamily="18" charset="0"/>
                        </a:rPr>
                        <a:t>Dotace </a:t>
                      </a:r>
                      <a:r>
                        <a:rPr lang="cs-CZ" sz="900" b="0" i="0" u="none" strike="noStrike" baseline="0" dirty="0" smtClean="0">
                          <a:latin typeface="TimesNewRomanPSMT"/>
                        </a:rPr>
                        <a:t>nesmí přesáhnout výši rozdílu mezi způsobilými náklady a </a:t>
                      </a:r>
                      <a:r>
                        <a:rPr lang="cs-CZ" sz="900" b="0" i="0" u="none" strike="noStrike" baseline="0" dirty="0" smtClean="0"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cs-CZ" sz="900" b="0" i="0" u="none" strike="noStrike" baseline="0" dirty="0" smtClean="0">
                          <a:latin typeface="TimesNewRomanPSMT"/>
                        </a:rPr>
                        <a:t>rovozním </a:t>
                      </a:r>
                      <a:r>
                        <a:rPr lang="cs-CZ" sz="900" b="0" i="0" u="none" strike="noStrike" baseline="0" dirty="0" smtClean="0">
                          <a:latin typeface="Times New Roman" panose="02020603050405020304" pitchFamily="18" charset="0"/>
                        </a:rPr>
                        <a:t>ziskem z investice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do výše rozdílu mezi způsobilými náklady a provozním ziskem z investice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100.000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2.000.000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</a:tr>
              <a:tr h="654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</a:t>
                      </a:r>
                      <a:r>
                        <a:rPr lang="cs-CZ" sz="900" dirty="0" smtClean="0">
                          <a:effectLst/>
                        </a:rPr>
                        <a:t>VII</a:t>
                      </a:r>
                      <a:r>
                        <a:rPr lang="cs-CZ" sz="900" dirty="0">
                          <a:effectLst/>
                        </a:rPr>
                        <a:t>. Podpora rozmanitosti kulturní infrastruktury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v režimu </a:t>
                      </a:r>
                      <a:r>
                        <a:rPr lang="cs-CZ" sz="900" b="1" dirty="0">
                          <a:effectLst/>
                        </a:rPr>
                        <a:t>de </a:t>
                      </a:r>
                      <a:r>
                        <a:rPr lang="cs-CZ" sz="900" b="1" dirty="0" err="1">
                          <a:effectLst/>
                        </a:rPr>
                        <a:t>minimis</a:t>
                      </a:r>
                      <a:r>
                        <a:rPr lang="cs-CZ" sz="900" b="1" dirty="0">
                          <a:effectLst/>
                        </a:rPr>
                        <a:t> </a:t>
                      </a:r>
                      <a:r>
                        <a:rPr lang="cs-CZ" sz="900" dirty="0">
                          <a:effectLst/>
                        </a:rPr>
                        <a:t>do max. výše 200.000 EUR za tři po sobě jdoucí jednoletá účetní období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b="0" i="0" u="none" strike="noStrike" baseline="0" dirty="0" smtClean="0">
                          <a:latin typeface="+mn-lt"/>
                        </a:rPr>
                        <a:t>Pokud by poskytnutím Dotace u </a:t>
                      </a:r>
                      <a:r>
                        <a:rPr lang="cs-CZ" sz="900" b="0" i="0" u="none" strike="noStrike" baseline="0" dirty="0" smtClean="0">
                          <a:latin typeface="+mn-lt"/>
                        </a:rPr>
                        <a:t>Žadatele došlo k překročení limitní částky de </a:t>
                      </a:r>
                      <a:r>
                        <a:rPr lang="cs-CZ" sz="900" b="0" i="0" u="none" strike="noStrike" baseline="0" dirty="0" err="1" smtClean="0">
                          <a:latin typeface="+mn-lt"/>
                        </a:rPr>
                        <a:t>minimis</a:t>
                      </a:r>
                      <a:r>
                        <a:rPr lang="cs-CZ" sz="900" b="0" i="0" u="none" strike="noStrike" baseline="0" dirty="0" smtClean="0">
                          <a:latin typeface="+mn-lt"/>
                        </a:rPr>
                        <a:t>, Dotace nebude</a:t>
                      </a:r>
                    </a:p>
                    <a:p>
                      <a:pPr algn="l"/>
                      <a:r>
                        <a:rPr lang="cs-CZ" sz="900" b="0" i="0" u="none" strike="noStrike" baseline="0" dirty="0" smtClean="0">
                          <a:latin typeface="+mn-lt"/>
                        </a:rPr>
                        <a:t>poskytnuta, resp. bude navržena maximálně do výše limitu de </a:t>
                      </a:r>
                      <a:r>
                        <a:rPr lang="cs-CZ" sz="900" b="0" i="0" u="none" strike="noStrike" baseline="0" dirty="0" err="1" smtClean="0">
                          <a:latin typeface="+mn-lt"/>
                        </a:rPr>
                        <a:t>minimis</a:t>
                      </a:r>
                      <a:r>
                        <a:rPr lang="cs-CZ" sz="900" b="0" i="0" u="none" strike="noStrike" baseline="0" dirty="0" smtClean="0">
                          <a:latin typeface="+mn-lt"/>
                        </a:rPr>
                        <a:t>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200.000 Kč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1.500.000 Kč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02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 smtClean="0"/>
              <a:t>1. a 2. kolo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556951"/>
            <a:ext cx="8559535" cy="4440839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V aplikaci hodnocení bude u každé Žádosti spočítán průměr bodového hodnocení, Minimální bodová hranice pro poskytnutí </a:t>
            </a:r>
            <a:r>
              <a:rPr lang="cs-CZ" sz="1800" dirty="0" smtClean="0"/>
              <a:t>jednoleté Dotace </a:t>
            </a:r>
            <a:r>
              <a:rPr lang="cs-CZ" sz="1800" dirty="0"/>
              <a:t>je 75 bodů v Opatření II., V., VI. a 65 bodů v Opatření III. a IV. V případě, že Žádost o </a:t>
            </a:r>
            <a:r>
              <a:rPr lang="cs-CZ" sz="1800" dirty="0" smtClean="0"/>
              <a:t>jednoletou Dotaci </a:t>
            </a:r>
            <a:r>
              <a:rPr lang="cs-CZ" sz="1800" dirty="0"/>
              <a:t>v Opatření II. získá 65 až 74 bodů, bude přeřazena do Opatření III. a podpora </a:t>
            </a:r>
            <a:r>
              <a:rPr lang="cs-CZ" sz="1800" dirty="0" smtClean="0"/>
              <a:t>jí bude </a:t>
            </a:r>
            <a:r>
              <a:rPr lang="cs-CZ" sz="1800" dirty="0"/>
              <a:t>navržena v </a:t>
            </a:r>
            <a:r>
              <a:rPr lang="cs-CZ" sz="1800" dirty="0" smtClean="0"/>
              <a:t>rámci tohoto </a:t>
            </a:r>
            <a:r>
              <a:rPr lang="cs-CZ" sz="1800" dirty="0"/>
              <a:t>Opatření. Žádost o jednoletou Dotaci, která obdrží 0 – 64 bodů bude navržena k neposkytnutí </a:t>
            </a:r>
            <a:r>
              <a:rPr lang="cs-CZ" sz="1800" dirty="0" smtClean="0"/>
              <a:t>Dotace. Minimální </a:t>
            </a:r>
            <a:r>
              <a:rPr lang="cs-CZ" sz="1800" dirty="0"/>
              <a:t>bodová hranice pro poskytnutí víceleté Dotace v Opatření I. je 75 bodů. Žádost o víceletou </a:t>
            </a:r>
            <a:r>
              <a:rPr lang="cs-CZ" sz="1800" dirty="0" smtClean="0"/>
              <a:t>Dotaci, která </a:t>
            </a:r>
            <a:r>
              <a:rPr lang="cs-CZ" sz="1800" dirty="0"/>
              <a:t>obdrží 0 – 74 bodů bude navržena k neposkytnutí Dotace. V případě, že Žádost obdrží od </a:t>
            </a:r>
            <a:r>
              <a:rPr lang="cs-CZ" sz="1800" dirty="0" smtClean="0"/>
              <a:t>dvou Hodnotitelů </a:t>
            </a:r>
            <a:r>
              <a:rPr lang="cs-CZ" sz="1800" dirty="0"/>
              <a:t>v jakémkoli kritériu 0 až 4 body, bude navržena k neposkytnutí Dotace. V případě, že </a:t>
            </a:r>
            <a:r>
              <a:rPr lang="cs-CZ" sz="1800" dirty="0" smtClean="0"/>
              <a:t>Žádost obdrží </a:t>
            </a:r>
            <a:r>
              <a:rPr lang="cs-CZ" sz="1800" dirty="0"/>
              <a:t>od dvou Hodnotitelů v jakémkoli kritériu 5 až 10 bodů, může být Žádosti navržena a poskytnuta </a:t>
            </a:r>
            <a:r>
              <a:rPr lang="cs-CZ" sz="1800" dirty="0" smtClean="0"/>
              <a:t>nižší Dotace</a:t>
            </a:r>
            <a:r>
              <a:rPr lang="cs-CZ" sz="1800" dirty="0"/>
              <a:t>, než by odpovídala jeho pořadí podle průměru přidělených bodů.</a:t>
            </a:r>
            <a:r>
              <a:rPr lang="cs-CZ" sz="1800" dirty="0" smtClean="0"/>
              <a:t>.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46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 smtClean="0"/>
              <a:t>Body vs. </a:t>
            </a:r>
            <a:r>
              <a:rPr lang="cs-CZ" dirty="0"/>
              <a:t>n</a:t>
            </a:r>
            <a:r>
              <a:rPr lang="cs-CZ" dirty="0" smtClean="0"/>
              <a:t>avržená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O konečném návrhu výše Dotace rozhoduje Dotační komise ve 2. kole hodnocení, a to podle matematického návrhu Odboru MHMP, celkové kvality a počtu Žádostí v jednotlivých Opatřeních, systematické podpoře Účelu a celkovém objemu peněžních prostředků s tím, že může snížit návrh výše Dotace v daném Opatření u všech Žádostí, které dosáhly 85 bodů a více až na 50 % z požadované částky, u všech Žádostí, které dosáhly 65 až 84 bodů až na 40 % z požadované </a:t>
            </a:r>
            <a:r>
              <a:rPr lang="cs-CZ" sz="1800" dirty="0" smtClean="0"/>
              <a:t>částky až </a:t>
            </a:r>
            <a:r>
              <a:rPr lang="cs-CZ" sz="1800" dirty="0"/>
              <a:t>do vyčerpání alokace pro dané Opatření</a:t>
            </a:r>
            <a:r>
              <a:rPr lang="cs-CZ" sz="1800" dirty="0" smtClean="0"/>
              <a:t>, </a:t>
            </a:r>
            <a:r>
              <a:rPr lang="cs-CZ" sz="1800" dirty="0"/>
              <a:t>nebo navrhnout neposkytnutí Dotace včetně </a:t>
            </a:r>
            <a:r>
              <a:rPr lang="cs-CZ" sz="1800" dirty="0" smtClean="0"/>
              <a:t>odůvodnění.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66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 smtClean="0"/>
              <a:t>Formulář žádosti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05" y="1106958"/>
            <a:ext cx="4080563" cy="57510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17275" y="3982478"/>
            <a:ext cx="2388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 hodnocení přibude 4. parametr – kvalita zpracování žádosti a srozumitelnost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17274" y="5324554"/>
            <a:ext cx="2388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 hodnocení přibude 4. parametr – srozumitelnost a transparentnost rozpočtu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9121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 smtClean="0"/>
              <a:t>Formulář žádosti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3" y="1046205"/>
            <a:ext cx="5112167" cy="55189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705600" y="1800810"/>
            <a:ext cx="2388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 hodnocení přibude 4. parametr – odpovídající naplnění výkonových ukazatelů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05599" y="4515177"/>
            <a:ext cx="2388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 hodnocení přibude 4. parametr – reálnost a proveditelnost projektu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1004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Návaznosti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Zásady pro poskytování dotací hlavním městem </a:t>
            </a:r>
            <a:r>
              <a:rPr lang="cs-CZ" dirty="0" smtClean="0"/>
              <a:t>Prahou (schváleno usnesením RHMP v srpnu 2020)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Dotační systém hlavního města Prahy v oblasti kultury a umění na léta 2022 </a:t>
            </a:r>
            <a:r>
              <a:rPr lang="cs-CZ" dirty="0" smtClean="0"/>
              <a:t>– 2027 – schváleno Výborem pro kulturu ZHMP a Radou HMP v březnu 2021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 Analýza grantového systému od Jany Adamcové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Software pro podávání žádostí a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Pro rok 2022 bude podávání žádostí pravděpodobně probíhat jak ve stávajícím systému ADS Software, tak prostřednictvím nových formulářů na Portálu Pražana.</a:t>
            </a:r>
          </a:p>
          <a:p>
            <a:r>
              <a:rPr lang="cs-CZ" sz="1800" dirty="0" smtClean="0"/>
              <a:t>Hodnocení bude fungovat ještě na stávajícím systému ADS software, paralelně ale připravujeme zadání a realizaci nového softwaru.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1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6743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tvorby a projednání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399" y="1838425"/>
            <a:ext cx="8596605" cy="4109938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áří 2020 – projednání návrhů na úpravy s Grantovou komisí</a:t>
            </a:r>
          </a:p>
          <a:p>
            <a:r>
              <a:rPr lang="cs-CZ" dirty="0"/>
              <a:t>ř</a:t>
            </a:r>
            <a:r>
              <a:rPr lang="cs-CZ" dirty="0" smtClean="0"/>
              <a:t>íjen – listopad 2020 – konzultace s expertkou Zorou </a:t>
            </a:r>
            <a:r>
              <a:rPr lang="cs-CZ" dirty="0" err="1" smtClean="0"/>
              <a:t>Jaurovou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rosinec 2020 – online debata s odbornou veřejností</a:t>
            </a:r>
          </a:p>
          <a:p>
            <a:r>
              <a:rPr lang="cs-CZ" dirty="0"/>
              <a:t>l</a:t>
            </a:r>
            <a:r>
              <a:rPr lang="cs-CZ" dirty="0" smtClean="0"/>
              <a:t>eden 2021 – vypořádání připomínek odborné veřejnosti</a:t>
            </a:r>
          </a:p>
          <a:p>
            <a:r>
              <a:rPr lang="cs-CZ" dirty="0"/>
              <a:t>l</a:t>
            </a:r>
            <a:r>
              <a:rPr lang="cs-CZ" dirty="0" smtClean="0"/>
              <a:t>eden – březen 2021 – interní projednání s Odborem legislativy MHMP</a:t>
            </a:r>
          </a:p>
          <a:p>
            <a:r>
              <a:rPr lang="cs-CZ" dirty="0"/>
              <a:t>b</a:t>
            </a:r>
            <a:r>
              <a:rPr lang="cs-CZ" dirty="0" smtClean="0"/>
              <a:t>řezen 2021 – jednání Grantové komise</a:t>
            </a:r>
          </a:p>
          <a:p>
            <a:r>
              <a:rPr lang="cs-CZ" dirty="0"/>
              <a:t>b</a:t>
            </a:r>
            <a:r>
              <a:rPr lang="cs-CZ" dirty="0" smtClean="0"/>
              <a:t>řezen 2021 – jednání s ITI a druhá online debata s odbornou veřejností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2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Nejdůležitější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739" y="1957676"/>
            <a:ext cx="8402595" cy="4109938"/>
          </a:xfrm>
        </p:spPr>
        <p:txBody>
          <a:bodyPr/>
          <a:lstStyle/>
          <a:p>
            <a:r>
              <a:rPr lang="cs-CZ" dirty="0" smtClean="0"/>
              <a:t>Dotační podpora formou 7 opatření, která definují konkrétní cíle a parametry podpory (při zachování jednotlivých oborů)</a:t>
            </a:r>
          </a:p>
          <a:p>
            <a:r>
              <a:rPr lang="cs-CZ" dirty="0" smtClean="0"/>
              <a:t>1 opatření pro víceletou dotaci, 6 opatření pro jednoletou dotaci</a:t>
            </a:r>
          </a:p>
          <a:p>
            <a:r>
              <a:rPr lang="cs-CZ" dirty="0" smtClean="0"/>
              <a:t>Přibližná alokace financí pro jednotlivá opatření (v případě jednoletých dotací)</a:t>
            </a:r>
          </a:p>
          <a:p>
            <a:r>
              <a:rPr lang="cs-CZ" dirty="0" smtClean="0"/>
              <a:t>Limit </a:t>
            </a:r>
            <a:r>
              <a:rPr lang="cs-CZ" dirty="0"/>
              <a:t>podaných </a:t>
            </a:r>
            <a:r>
              <a:rPr lang="cs-CZ" dirty="0" smtClean="0"/>
              <a:t>žádostí (4 žádosti </a:t>
            </a:r>
            <a:r>
              <a:rPr lang="cs-CZ" dirty="0"/>
              <a:t>v </a:t>
            </a:r>
            <a:r>
              <a:rPr lang="cs-CZ" dirty="0" smtClean="0"/>
              <a:t>Opatření </a:t>
            </a:r>
            <a:r>
              <a:rPr lang="cs-CZ" dirty="0"/>
              <a:t>I. - </a:t>
            </a:r>
            <a:r>
              <a:rPr lang="cs-CZ" dirty="0" smtClean="0"/>
              <a:t>VI., libovolný </a:t>
            </a:r>
            <a:r>
              <a:rPr lang="cs-CZ" dirty="0"/>
              <a:t>počet </a:t>
            </a:r>
            <a:r>
              <a:rPr lang="cs-CZ" dirty="0" smtClean="0"/>
              <a:t>žádostí na zahraniční spolupráci; v případě žádosti v Opatření VII. </a:t>
            </a:r>
            <a:r>
              <a:rPr lang="cs-CZ" dirty="0"/>
              <a:t>nemůže podat žádnou další </a:t>
            </a:r>
            <a:r>
              <a:rPr lang="cs-CZ" dirty="0" smtClean="0"/>
              <a:t>Žádost v </a:t>
            </a:r>
            <a:r>
              <a:rPr lang="cs-CZ" dirty="0"/>
              <a:t>Programu.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19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912565"/>
            <a:ext cx="8373934" cy="4109938"/>
          </a:xfrm>
        </p:spPr>
        <p:txBody>
          <a:bodyPr/>
          <a:lstStyle/>
          <a:p>
            <a:r>
              <a:rPr lang="cs-CZ" dirty="0"/>
              <a:t>Upravená kritéria hodnocení</a:t>
            </a:r>
          </a:p>
          <a:p>
            <a:r>
              <a:rPr lang="cs-CZ" dirty="0"/>
              <a:t>Provázání bodového hodnocení a poměru návrhu dotace vůči žádané částce</a:t>
            </a:r>
          </a:p>
          <a:p>
            <a:r>
              <a:rPr lang="cs-CZ" dirty="0"/>
              <a:t>Z toho vyplývající preference vysoce hodnocených projektů – v 2. kole hodnocení nemusí stačit prostředky na všechny projekty, které do 2. kola postoupily</a:t>
            </a:r>
          </a:p>
          <a:p>
            <a:r>
              <a:rPr lang="cs-CZ" dirty="0"/>
              <a:t>Upravený formulář žádosti v souladu s kritérii a zároveň, aby hodnocení bylo přímo navázané na položky formuláře žádosti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Nejdůležitější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04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 smtClean="0"/>
              <a:t>Opatření I. / nad 500.000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221" y="2125362"/>
            <a:ext cx="7846291" cy="3810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Provozování </a:t>
            </a:r>
            <a:r>
              <a:rPr lang="cs-CZ" sz="2000" dirty="0"/>
              <a:t>kulturního zařízení (ve všech oborech</a:t>
            </a:r>
            <a:r>
              <a:rPr lang="cs-CZ" sz="20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Celoroční </a:t>
            </a:r>
            <a:r>
              <a:rPr lang="cs-CZ" sz="2000" dirty="0"/>
              <a:t>činnost souboru, uměleckého tělesa, produkční jednotky (v oborech A, B, C, D</a:t>
            </a:r>
            <a:r>
              <a:rPr lang="cs-CZ" sz="20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Velké </a:t>
            </a:r>
            <a:r>
              <a:rPr lang="cs-CZ" sz="2000" dirty="0"/>
              <a:t>festivaly, výběrové přehlídky </a:t>
            </a:r>
            <a:r>
              <a:rPr lang="cs-CZ" sz="2000" dirty="0" smtClean="0"/>
              <a:t>(ve </a:t>
            </a:r>
            <a:r>
              <a:rPr lang="cs-CZ" sz="2000" dirty="0"/>
              <a:t>všech oborech</a:t>
            </a:r>
            <a:r>
              <a:rPr lang="cs-CZ" sz="20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Podpora </a:t>
            </a:r>
            <a:r>
              <a:rPr lang="cs-CZ" sz="2000" dirty="0"/>
              <a:t>spoluúčasti na mezinárodních zahraničních projektech, podpora projektů s účastí </a:t>
            </a:r>
            <a:r>
              <a:rPr lang="cs-CZ" sz="2000" dirty="0" smtClean="0"/>
              <a:t>zahraničních umělců </a:t>
            </a:r>
            <a:r>
              <a:rPr lang="cs-CZ" sz="2000" dirty="0"/>
              <a:t>na území HMP, umělecké rezidence (ve všech oborech</a:t>
            </a:r>
            <a:r>
              <a:rPr lang="cs-CZ" sz="2000" dirty="0" smtClean="0"/>
              <a:t>).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zpřístupňování kultury a umění </a:t>
            </a:r>
            <a:r>
              <a:rPr lang="cs-CZ" dirty="0" smtClean="0"/>
              <a:t>(víceletá </a:t>
            </a:r>
            <a:r>
              <a:rPr lang="cs-CZ" dirty="0"/>
              <a:t>dotace)</a:t>
            </a:r>
          </a:p>
        </p:txBody>
      </p:sp>
    </p:spTree>
    <p:extLst>
      <p:ext uri="{BB962C8B-B14F-4D97-AF65-F5344CB8AC3E}">
        <p14:creationId xmlns:p14="http://schemas.microsoft.com/office/powerpoint/2010/main" val="292379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 smtClean="0"/>
              <a:t>Opatření I</a:t>
            </a:r>
            <a:r>
              <a:rPr lang="cs-CZ" dirty="0"/>
              <a:t>. / nad 500.000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626" y="2198958"/>
            <a:ext cx="8003481" cy="3897141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Víceletá Dotace bude poskytována s ročním předstihem. Žadatel, </a:t>
            </a:r>
            <a:r>
              <a:rPr lang="cs-CZ" sz="2000" dirty="0" smtClean="0"/>
              <a:t>jemuž </a:t>
            </a:r>
            <a:r>
              <a:rPr lang="cs-CZ" sz="2000" dirty="0"/>
              <a:t>byla v minulosti poskytnuta víceletá dotace, může podat Žádost o další víceletou Dotaci ve třetím popř. předposledním roce, na který mu byla víceletá Dotace poskytnuta. Projekt musí mít významný dopad na dostupnost veřejné kulturní služby v Praze (návštěvnost, </a:t>
            </a:r>
            <a:r>
              <a:rPr lang="cs-CZ" sz="2000" dirty="0" smtClean="0"/>
              <a:t>společenská </a:t>
            </a:r>
            <a:r>
              <a:rPr lang="cs-CZ" sz="2000" dirty="0"/>
              <a:t>reflexe), nebo musí mít významné znaky umělecké a organizační excelence (kvalitní umělecké výsledky a efektivní management). 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zpřístupňování kultury a umění </a:t>
            </a:r>
            <a:r>
              <a:rPr lang="cs-CZ" dirty="0" smtClean="0"/>
              <a:t>(víceletá </a:t>
            </a:r>
            <a:r>
              <a:rPr lang="cs-CZ" dirty="0"/>
              <a:t>dotace)</a:t>
            </a:r>
          </a:p>
        </p:txBody>
      </p:sp>
    </p:spTree>
    <p:extLst>
      <p:ext uri="{BB962C8B-B14F-4D97-AF65-F5344CB8AC3E}">
        <p14:creationId xmlns:p14="http://schemas.microsoft.com/office/powerpoint/2010/main" val="417140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 smtClean="0"/>
              <a:t>Opatření II. / nad 500.000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989437"/>
            <a:ext cx="8373934" cy="4106661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Provozování </a:t>
            </a:r>
            <a:r>
              <a:rPr lang="cs-CZ" sz="2000" dirty="0"/>
              <a:t>kulturního zařízení (ve všech oborech</a:t>
            </a:r>
            <a:r>
              <a:rPr lang="cs-CZ" sz="20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Celoroční </a:t>
            </a:r>
            <a:r>
              <a:rPr lang="cs-CZ" sz="2000" dirty="0"/>
              <a:t>činnost souboru, uměleckého tělesa, produkční jednotky (v oborech A, B, C, D</a:t>
            </a:r>
            <a:r>
              <a:rPr lang="cs-CZ" sz="20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Velké </a:t>
            </a:r>
            <a:r>
              <a:rPr lang="cs-CZ" sz="2000" dirty="0"/>
              <a:t>festivaly, výběrové přehlídky a oborové umělecké ceny (ve všech oborech</a:t>
            </a:r>
            <a:r>
              <a:rPr lang="cs-CZ" sz="20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Vydávání literatury, včetně e-knih.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 smtClean="0"/>
              <a:t>Prezentace </a:t>
            </a:r>
            <a:r>
              <a:rPr lang="cs-CZ" sz="2000" dirty="0"/>
              <a:t>na zahraničních festivalech a přehlídkách, podpora spoluúčasti na mezinárodních zahraničních projektech, podpora projektů s účastí zahraničních umělců na území HMP, umělecké rezidence (ve všech oborech).  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zpřístupňování kultury a umění (</a:t>
            </a:r>
            <a:r>
              <a:rPr lang="cs-CZ" dirty="0" smtClean="0"/>
              <a:t>jednoletá dotace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478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 smtClean="0"/>
              <a:t>Opatření II. / nad 500.000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2162432"/>
            <a:ext cx="8373934" cy="3785931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Projekt musí mít významný dopad na dostupnost veřejné kulturní služby v Praze (návštěvnost, společenská reflexe), nebo musí mít významné znaky umělecké a organizační excelence (kvalitní umělecké výsledky a efektivní management).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zpřístupňování kultury a umění (</a:t>
            </a:r>
            <a:r>
              <a:rPr lang="cs-CZ" dirty="0" smtClean="0"/>
              <a:t>jednoletá dotace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1138538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Tmava</Template>
  <TotalTime>198</TotalTime>
  <Words>1793</Words>
  <Application>Microsoft Office PowerPoint</Application>
  <PresentationFormat>Předvádění na obrazovce (4:3)</PresentationFormat>
  <Paragraphs>150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TimesNewRomanPS-BoldMT</vt:lpstr>
      <vt:lpstr>TimesNewRomanPSMT</vt:lpstr>
      <vt:lpstr>Verdana</vt:lpstr>
      <vt:lpstr>Tmava</vt:lpstr>
      <vt:lpstr>Návrh Dotačního programu</vt:lpstr>
      <vt:lpstr>Návaznosti</vt:lpstr>
      <vt:lpstr>Proces tvorby a projednání</vt:lpstr>
      <vt:lpstr>Nejdůležitější změny</vt:lpstr>
      <vt:lpstr>Nejdůležitější změny</vt:lpstr>
      <vt:lpstr>Opatření I. / nad 500.000 Kč</vt:lpstr>
      <vt:lpstr>Opatření I. / nad 500.000 Kč</vt:lpstr>
      <vt:lpstr>Opatření II. / nad 500.000 Kč</vt:lpstr>
      <vt:lpstr>Opatření II. / nad 500.000 Kč</vt:lpstr>
      <vt:lpstr>Opatření III. / 100-500.000 Kč</vt:lpstr>
      <vt:lpstr>Opatření IV. / 30-100.000 Kč</vt:lpstr>
      <vt:lpstr>Opatření V. / 200-1.000.000 Kč</vt:lpstr>
      <vt:lpstr>Opatření VI. / 100-2.000.000 Kč</vt:lpstr>
      <vt:lpstr>Opatření VII. / 200-1.500.000 Kč</vt:lpstr>
      <vt:lpstr>Aplikace Blokové výjimky EU</vt:lpstr>
      <vt:lpstr>1. a 2. kolo hodnocení</vt:lpstr>
      <vt:lpstr>Body vs. navržená podpora</vt:lpstr>
      <vt:lpstr>Formulář žádosti</vt:lpstr>
      <vt:lpstr>Formulář žádosti</vt:lpstr>
      <vt:lpstr>Software pro podávání žádostí a hodnocení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Vítězslav Mareš</dc:creator>
  <cp:lastModifiedBy>Tužová Lucie (MHMP, KUC)</cp:lastModifiedBy>
  <cp:revision>22</cp:revision>
  <dcterms:created xsi:type="dcterms:W3CDTF">2020-01-10T10:06:52Z</dcterms:created>
  <dcterms:modified xsi:type="dcterms:W3CDTF">2021-04-07T08:42:49Z</dcterms:modified>
</cp:coreProperties>
</file>