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3" r:id="rId1"/>
  </p:sldMasterIdLst>
  <p:notesMasterIdLst>
    <p:notesMasterId r:id="rId14"/>
  </p:notesMasterIdLst>
  <p:sldIdLst>
    <p:sldId id="256" r:id="rId2"/>
    <p:sldId id="257" r:id="rId3"/>
    <p:sldId id="280" r:id="rId4"/>
    <p:sldId id="291" r:id="rId5"/>
    <p:sldId id="292" r:id="rId6"/>
    <p:sldId id="296" r:id="rId7"/>
    <p:sldId id="293" r:id="rId8"/>
    <p:sldId id="295" r:id="rId9"/>
    <p:sldId id="297" r:id="rId10"/>
    <p:sldId id="294" r:id="rId11"/>
    <p:sldId id="298" r:id="rId12"/>
    <p:sldId id="275" r:id="rId1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5787B"/>
    <a:srgbClr val="FFFF00"/>
    <a:srgbClr val="7A283C"/>
    <a:srgbClr val="00B331"/>
    <a:srgbClr val="0056BC"/>
    <a:srgbClr val="E90C24"/>
    <a:srgbClr val="FF9700"/>
    <a:srgbClr val="FF0000"/>
    <a:srgbClr val="FFC000"/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54" autoAdjust="0"/>
  </p:normalViewPr>
  <p:slideViewPr>
    <p:cSldViewPr snapToGrid="0" showGuides="1">
      <p:cViewPr varScale="1">
        <p:scale>
          <a:sx n="125" d="100"/>
          <a:sy n="125" d="100"/>
        </p:scale>
        <p:origin x="111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A72F8E-9C14-4771-8BB4-9FF0607221F8}" type="datetimeFigureOut">
              <a:rPr lang="cs-CZ" smtClean="0"/>
              <a:t>16.06.2022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71FAD6-C595-49B9-A010-ACF3712712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40237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1FAD6-C595-49B9-A010-ACF37127121A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5142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wmf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tar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1145A2B3-20AD-5348-B7A0-C8552C67FF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73687" y="293209"/>
            <a:ext cx="6087600" cy="760074"/>
          </a:xfrm>
        </p:spPr>
        <p:txBody>
          <a:bodyPr vert="horz" lIns="0" tIns="0" rIns="0" bIns="0" rtlCol="0" anchor="t">
            <a:normAutofit/>
          </a:bodyPr>
          <a:lstStyle>
            <a:lvl1pPr>
              <a:defRPr lang="en-US" spc="-100" baseline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4399" y="1638700"/>
            <a:ext cx="6087600" cy="567890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subtitle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3989" y="5020231"/>
            <a:ext cx="1470088" cy="147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187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2 x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4400" y="291600"/>
            <a:ext cx="6502389" cy="722697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74400" y="1257877"/>
            <a:ext cx="6502389" cy="404261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tx1"/>
                </a:solidFill>
              </a:defRPr>
            </a:lvl1pPr>
            <a:lvl2pPr marL="325800" indent="0">
              <a:buFontTx/>
              <a:buNone/>
              <a:defRPr/>
            </a:lvl2pPr>
            <a:lvl3pPr marL="783000" indent="0">
              <a:buFontTx/>
              <a:buNone/>
              <a:defRPr/>
            </a:lvl3pPr>
            <a:lvl4pPr marL="1240200" indent="0">
              <a:buFontTx/>
              <a:buNone/>
              <a:defRPr/>
            </a:lvl4pPr>
            <a:lvl5pPr marL="1697400" indent="0">
              <a:buFontTx/>
              <a:buNone/>
              <a:defRPr/>
            </a:lvl5pPr>
          </a:lstStyle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subtitle</a:t>
            </a:r>
            <a:endParaRPr lang="cs-CZ" dirty="0"/>
          </a:p>
        </p:txBody>
      </p:sp>
      <p:sp>
        <p:nvSpPr>
          <p:cNvPr id="6" name="Zástupný symbol pro obrázek 5"/>
          <p:cNvSpPr>
            <a:spLocks noGrp="1"/>
          </p:cNvSpPr>
          <p:nvPr>
            <p:ph type="pic" sz="quarter" idx="10" hasCustomPrompt="1"/>
          </p:nvPr>
        </p:nvSpPr>
        <p:spPr>
          <a:xfrm>
            <a:off x="374400" y="1895474"/>
            <a:ext cx="3571299" cy="456574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picture</a:t>
            </a:r>
            <a:endParaRPr lang="cs-CZ" dirty="0"/>
          </a:p>
        </p:txBody>
      </p:sp>
      <p:sp>
        <p:nvSpPr>
          <p:cNvPr id="8" name="Zástupný symbol pro obrázek 5"/>
          <p:cNvSpPr>
            <a:spLocks noGrp="1"/>
          </p:cNvSpPr>
          <p:nvPr>
            <p:ph type="pic" sz="quarter" idx="11" hasCustomPrompt="1"/>
          </p:nvPr>
        </p:nvSpPr>
        <p:spPr>
          <a:xfrm>
            <a:off x="4082104" y="1895473"/>
            <a:ext cx="3571299" cy="456574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picture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10889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4400" y="291600"/>
            <a:ext cx="6502389" cy="722697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74400" y="1257877"/>
            <a:ext cx="6502389" cy="404261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tx1"/>
                </a:solidFill>
              </a:defRPr>
            </a:lvl1pPr>
            <a:lvl2pPr marL="325800" indent="0">
              <a:buFontTx/>
              <a:buNone/>
              <a:defRPr/>
            </a:lvl2pPr>
            <a:lvl3pPr marL="783000" indent="0">
              <a:buFontTx/>
              <a:buNone/>
              <a:defRPr/>
            </a:lvl3pPr>
            <a:lvl4pPr marL="1240200" indent="0">
              <a:buFontTx/>
              <a:buNone/>
              <a:defRPr/>
            </a:lvl4pPr>
            <a:lvl5pPr marL="1697400" indent="0">
              <a:buFontTx/>
              <a:buNone/>
              <a:defRPr/>
            </a:lvl5pPr>
          </a:lstStyle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subtitle</a:t>
            </a:r>
            <a:endParaRPr lang="cs-CZ" dirty="0"/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1" hasCustomPrompt="1"/>
          </p:nvPr>
        </p:nvSpPr>
        <p:spPr>
          <a:xfrm>
            <a:off x="374399" y="1905717"/>
            <a:ext cx="6502389" cy="455550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cs-CZ" dirty="0"/>
              <a:t>Chart</a:t>
            </a:r>
          </a:p>
        </p:txBody>
      </p:sp>
    </p:spTree>
    <p:extLst>
      <p:ext uri="{BB962C8B-B14F-4D97-AF65-F5344CB8AC3E}">
        <p14:creationId xmlns:p14="http://schemas.microsoft.com/office/powerpoint/2010/main" val="32592998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elník"/>
          <p:cNvSpPr/>
          <p:nvPr userDrawn="1"/>
        </p:nvSpPr>
        <p:spPr>
          <a:xfrm>
            <a:off x="0" y="-2"/>
            <a:ext cx="6867675" cy="6869775"/>
          </a:xfrm>
          <a:prstGeom prst="rect">
            <a:avLst/>
          </a:prstGeom>
          <a:solidFill>
            <a:srgbClr val="7578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3989" y="5020231"/>
            <a:ext cx="1470088" cy="14700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0800" y="5932800"/>
            <a:ext cx="6087600" cy="547200"/>
          </a:xfrm>
        </p:spPr>
        <p:txBody>
          <a:bodyPr vert="horz" lIns="0" tIns="0" rIns="0" bIns="0" rtlCol="0" anchor="t">
            <a:norm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14223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99D011E-0006-924E-A0F3-983209A9785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odklad" hidden="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" y="0"/>
            <a:ext cx="9144000" cy="68563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3989" y="5020231"/>
            <a:ext cx="1470088" cy="14700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1475" y="5934075"/>
            <a:ext cx="6086475" cy="546656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 to </a:t>
            </a:r>
            <a:r>
              <a:rPr lang="cs-CZ" dirty="0" err="1"/>
              <a:t>add</a:t>
            </a:r>
            <a:r>
              <a:rPr lang="cs-CZ" dirty="0"/>
              <a:t>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284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tar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ílá"/>
          <p:cNvSpPr/>
          <p:nvPr userDrawn="1"/>
        </p:nvSpPr>
        <p:spPr>
          <a:xfrm>
            <a:off x="7024085" y="4937760"/>
            <a:ext cx="2007947" cy="18250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elník"/>
          <p:cNvSpPr/>
          <p:nvPr userDrawn="1"/>
        </p:nvSpPr>
        <p:spPr>
          <a:xfrm>
            <a:off x="0" y="-2"/>
            <a:ext cx="6867675" cy="6869775"/>
          </a:xfrm>
          <a:prstGeom prst="rect">
            <a:avLst/>
          </a:prstGeom>
          <a:solidFill>
            <a:srgbClr val="7578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74400" y="291600"/>
            <a:ext cx="6087600" cy="760074"/>
          </a:xfrm>
        </p:spPr>
        <p:txBody>
          <a:bodyPr anchor="t">
            <a:normAutofit/>
          </a:bodyPr>
          <a:lstStyle>
            <a:lvl1pPr algn="l">
              <a:defRPr sz="5000" spc="-100" baseline="0">
                <a:solidFill>
                  <a:schemeClr val="bg1"/>
                </a:solidFill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4400" y="1638775"/>
            <a:ext cx="6087600" cy="567890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subtitle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3989" y="5020231"/>
            <a:ext cx="1470088" cy="147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427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 vert="horz" lIns="0" tIns="0" rIns="0" bIns="0" rtlCol="0">
            <a:noAutofit/>
          </a:bodyPr>
          <a:lstStyle>
            <a:lvl1pPr marL="216000">
              <a:defRPr lang="cs-CZ" smtClean="0">
                <a:solidFill>
                  <a:schemeClr val="tx1"/>
                </a:solidFill>
              </a:defRPr>
            </a:lvl1pPr>
            <a:lvl2pPr>
              <a:defRPr lang="cs-CZ" smtClean="0"/>
            </a:lvl2pPr>
            <a:lvl3pPr>
              <a:defRPr lang="cs-CZ" smtClean="0"/>
            </a:lvl3pPr>
            <a:lvl4pPr>
              <a:defRPr lang="cs-CZ" smtClean="0"/>
            </a:lvl4pPr>
            <a:lvl5pPr>
              <a:defRPr lang="en-US" dirty="0"/>
            </a:lvl5pPr>
          </a:lstStyle>
          <a:p>
            <a:pPr lvl="0" indent="-25200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87142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 and 2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74400" y="1825625"/>
            <a:ext cx="4093200" cy="4079875"/>
          </a:xfrm>
        </p:spPr>
        <p:txBody>
          <a:bodyPr/>
          <a:lstStyle>
            <a:lvl1pPr marL="216000">
              <a:defRPr>
                <a:solidFill>
                  <a:schemeClr val="tx1"/>
                </a:solidFill>
              </a:defRPr>
            </a:lvl1pPr>
          </a:lstStyle>
          <a:p>
            <a:pPr lvl="0" indent="-25200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73600" y="1825625"/>
            <a:ext cx="4091494" cy="4079875"/>
          </a:xfrm>
        </p:spPr>
        <p:txBody>
          <a:bodyPr/>
          <a:lstStyle>
            <a:lvl1pPr marL="216000">
              <a:defRPr>
                <a:solidFill>
                  <a:schemeClr val="tx1"/>
                </a:solidFill>
              </a:defRPr>
            </a:lvl1pPr>
          </a:lstStyle>
          <a:p>
            <a:pPr lvl="0" indent="-25200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18537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7213600" y="333829"/>
            <a:ext cx="1597025" cy="5500234"/>
          </a:xfrm>
        </p:spPr>
        <p:txBody>
          <a:bodyPr/>
          <a:lstStyle>
            <a:lvl1pPr marL="0" indent="0">
              <a:lnSpc>
                <a:spcPts val="1900"/>
              </a:lnSpc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cs-CZ" dirty="0"/>
              <a:t>Text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82C752F3-2760-504C-AE8A-F7A4A35DED1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68838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302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-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elník"/>
          <p:cNvSpPr/>
          <p:nvPr userDrawn="1"/>
        </p:nvSpPr>
        <p:spPr>
          <a:xfrm>
            <a:off x="0" y="-2"/>
            <a:ext cx="6867675" cy="6869775"/>
          </a:xfrm>
          <a:prstGeom prst="rect">
            <a:avLst/>
          </a:prstGeom>
          <a:solidFill>
            <a:srgbClr val="B8B9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4400" y="291600"/>
            <a:ext cx="6087600" cy="722697"/>
          </a:xfrm>
        </p:spPr>
        <p:txBody>
          <a:bodyPr vert="horz" lIns="0" tIns="0" rIns="0" bIns="0" rtlCol="0" anchor="t">
            <a:normAutofit/>
          </a:bodyPr>
          <a:lstStyle>
            <a:lvl1pPr>
              <a:defRPr lang="en-US" dirty="0">
                <a:solidFill>
                  <a:srgbClr val="E90C24"/>
                </a:solidFill>
              </a:defRPr>
            </a:lvl1pPr>
          </a:lstStyle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en-US" dirty="0"/>
          </a:p>
        </p:txBody>
      </p:sp>
      <p:sp>
        <p:nvSpPr>
          <p:cNvPr id="9" name="Text Placeholder"/>
          <p:cNvSpPr>
            <a:spLocks noGrp="1"/>
          </p:cNvSpPr>
          <p:nvPr>
            <p:ph type="body" sz="quarter" idx="11"/>
          </p:nvPr>
        </p:nvSpPr>
        <p:spPr>
          <a:xfrm>
            <a:off x="374400" y="1841500"/>
            <a:ext cx="6087600" cy="4191000"/>
          </a:xfrm>
        </p:spPr>
        <p:txBody>
          <a:bodyPr vert="horz" lIns="0" tIns="0" rIns="0" bIns="0" rtlCol="0">
            <a:noAutofit/>
          </a:bodyPr>
          <a:lstStyle>
            <a:lvl1pPr marL="216000">
              <a:defRPr lang="en-US" smtClean="0">
                <a:solidFill>
                  <a:schemeClr val="tx1"/>
                </a:solidFill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cs-CZ"/>
            </a:lvl5pPr>
          </a:lstStyle>
          <a:p>
            <a:pPr lvl="0" indent="-252000"/>
            <a:r>
              <a:rPr lang="cs-CZ"/>
              <a:t>Upravte styly předlohy textu.
Druhá úroveň
Třetí úroveň
Čtvrtá úroveň
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679082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-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elník"/>
          <p:cNvSpPr/>
          <p:nvPr userDrawn="1"/>
        </p:nvSpPr>
        <p:spPr>
          <a:xfrm>
            <a:off x="0" y="-2"/>
            <a:ext cx="6867675" cy="6869775"/>
          </a:xfrm>
          <a:prstGeom prst="rect">
            <a:avLst/>
          </a:prstGeom>
          <a:solidFill>
            <a:srgbClr val="7578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4400" y="291600"/>
            <a:ext cx="6087600" cy="722697"/>
          </a:xfrm>
        </p:spPr>
        <p:txBody>
          <a:bodyPr vert="horz" lIns="0" tIns="0" rIns="0" bIns="0" rtlCol="0" anchor="t">
            <a:norm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en-US" dirty="0"/>
          </a:p>
        </p:txBody>
      </p:sp>
      <p:sp>
        <p:nvSpPr>
          <p:cNvPr id="9" name="Text Placeholder"/>
          <p:cNvSpPr>
            <a:spLocks noGrp="1"/>
          </p:cNvSpPr>
          <p:nvPr>
            <p:ph type="body" sz="quarter" idx="11"/>
          </p:nvPr>
        </p:nvSpPr>
        <p:spPr>
          <a:xfrm>
            <a:off x="374400" y="1841500"/>
            <a:ext cx="6087600" cy="4191000"/>
          </a:xfrm>
        </p:spPr>
        <p:txBody>
          <a:bodyPr vert="horz" lIns="0" tIns="0" rIns="0" bIns="0" rtlCol="0">
            <a:noAutofit/>
          </a:bodyPr>
          <a:lstStyle>
            <a:lvl1pPr marL="216000">
              <a:defRPr lang="en-US" smtClean="0">
                <a:solidFill>
                  <a:schemeClr val="bg1"/>
                </a:solidFill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cs-CZ"/>
            </a:lvl5pPr>
          </a:lstStyle>
          <a:p>
            <a:pPr lvl="0" indent="-252000"/>
            <a:r>
              <a:rPr lang="cs-CZ"/>
              <a:t>Upravte styly předlohy textu.
Druhá úroveň
Třetí úroveň
Čtvrtá úroveň
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901579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-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elník"/>
          <p:cNvSpPr/>
          <p:nvPr userDrawn="1"/>
        </p:nvSpPr>
        <p:spPr>
          <a:xfrm>
            <a:off x="0" y="-2"/>
            <a:ext cx="6867675" cy="6869775"/>
          </a:xfrm>
          <a:prstGeom prst="rect">
            <a:avLst/>
          </a:prstGeom>
          <a:solidFill>
            <a:srgbClr val="7578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4400" y="291600"/>
            <a:ext cx="6087600" cy="722697"/>
          </a:xfrm>
        </p:spPr>
        <p:txBody>
          <a:bodyPr vert="horz" lIns="0" tIns="0" rIns="0" bIns="0" rtlCol="0" anchor="t">
            <a:normAutofit/>
          </a:bodyPr>
          <a:lstStyle>
            <a:lvl1pPr>
              <a:defRPr lang="en-US" dirty="0">
                <a:solidFill>
                  <a:srgbClr val="E90C24"/>
                </a:solidFill>
              </a:defRPr>
            </a:lvl1pPr>
          </a:lstStyle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en-US" dirty="0"/>
          </a:p>
        </p:txBody>
      </p:sp>
      <p:sp>
        <p:nvSpPr>
          <p:cNvPr id="9" name="Text Placeholder"/>
          <p:cNvSpPr>
            <a:spLocks noGrp="1"/>
          </p:cNvSpPr>
          <p:nvPr>
            <p:ph type="body" sz="quarter" idx="11"/>
          </p:nvPr>
        </p:nvSpPr>
        <p:spPr>
          <a:xfrm>
            <a:off x="374400" y="1841500"/>
            <a:ext cx="6087600" cy="4191000"/>
          </a:xfrm>
        </p:spPr>
        <p:txBody>
          <a:bodyPr vert="horz" lIns="0" tIns="0" rIns="0" bIns="0" rtlCol="0">
            <a:noAutofit/>
          </a:bodyPr>
          <a:lstStyle>
            <a:lvl1pPr marL="216000">
              <a:defRPr lang="en-US" smtClean="0">
                <a:solidFill>
                  <a:schemeClr val="tx1"/>
                </a:solidFill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cs-CZ"/>
            </a:lvl5pPr>
          </a:lstStyle>
          <a:p>
            <a:pPr lvl="0" indent="-252000"/>
            <a:r>
              <a:rPr lang="cs-CZ"/>
              <a:t>Upravte styly předlohy textu.
Druhá úroveň
Třetí úroveň
Čtvrtá úroveň
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218313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4400" y="291600"/>
            <a:ext cx="6502389" cy="722697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74400" y="1257877"/>
            <a:ext cx="6502389" cy="404261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tx1"/>
                </a:solidFill>
              </a:defRPr>
            </a:lvl1pPr>
            <a:lvl2pPr marL="325800" indent="0">
              <a:buFontTx/>
              <a:buNone/>
              <a:defRPr/>
            </a:lvl2pPr>
            <a:lvl3pPr marL="783000" indent="0">
              <a:buFontTx/>
              <a:buNone/>
              <a:defRPr/>
            </a:lvl3pPr>
            <a:lvl4pPr marL="1240200" indent="0">
              <a:buFontTx/>
              <a:buNone/>
              <a:defRPr/>
            </a:lvl4pPr>
            <a:lvl5pPr marL="1697400" indent="0">
              <a:buFontTx/>
              <a:buNone/>
              <a:defRPr/>
            </a:lvl5pPr>
          </a:lstStyle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subtitle</a:t>
            </a:r>
            <a:endParaRPr lang="cs-CZ" dirty="0"/>
          </a:p>
        </p:txBody>
      </p:sp>
      <p:sp>
        <p:nvSpPr>
          <p:cNvPr id="6" name="Zástupný symbol pro obrázek 5"/>
          <p:cNvSpPr>
            <a:spLocks noGrp="1"/>
          </p:cNvSpPr>
          <p:nvPr>
            <p:ph type="pic" sz="quarter" idx="10" hasCustomPrompt="1"/>
          </p:nvPr>
        </p:nvSpPr>
        <p:spPr>
          <a:xfrm>
            <a:off x="374400" y="1895474"/>
            <a:ext cx="6502389" cy="4565749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picture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05972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w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hidden="1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0" y="1634"/>
            <a:ext cx="9144000" cy="68563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0253" y="5967318"/>
            <a:ext cx="514841" cy="51482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4400" y="291600"/>
            <a:ext cx="8373934" cy="1248729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4400" y="1838425"/>
            <a:ext cx="8373934" cy="41099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indent="-252000"/>
            <a:r>
              <a:rPr lang="en-US" dirty="0"/>
              <a:t>Edit Master text styles</a:t>
            </a:r>
          </a:p>
          <a:p>
            <a:pPr lvl="0"/>
            <a:endParaRPr lang="cs-CZ" dirty="0"/>
          </a:p>
          <a:p>
            <a:pPr lvl="0"/>
            <a:endParaRPr lang="en-US" dirty="0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5905500" y="6096099"/>
            <a:ext cx="21844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fld id="{BB178BA3-5F69-4290-A717-AEEDF74557F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657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84" r:id="rId2"/>
    <p:sldLayoutId id="2147483675" r:id="rId3"/>
    <p:sldLayoutId id="2147483680" r:id="rId4"/>
    <p:sldLayoutId id="2147483686" r:id="rId5"/>
    <p:sldLayoutId id="2147483676" r:id="rId6"/>
    <p:sldLayoutId id="2147483689" r:id="rId7"/>
    <p:sldLayoutId id="2147483688" r:id="rId8"/>
    <p:sldLayoutId id="2147483687" r:id="rId9"/>
    <p:sldLayoutId id="2147483690" r:id="rId10"/>
    <p:sldLayoutId id="2147483691" r:id="rId11"/>
    <p:sldLayoutId id="2147483685" r:id="rId12"/>
    <p:sldLayoutId id="2147483681" r:id="rId13"/>
  </p:sldLayoutIdLst>
  <p:hf hdr="0" ftr="0" dt="0"/>
  <p:txStyles>
    <p:titleStyle>
      <a:lvl1pPr algn="l" defTabSz="914400" rtl="0" eaLnBrk="1" latinLnBrk="0" hangingPunct="1">
        <a:lnSpc>
          <a:spcPts val="5500"/>
        </a:lnSpc>
        <a:spcBef>
          <a:spcPct val="0"/>
        </a:spcBef>
        <a:buNone/>
        <a:defRPr lang="en-US" sz="5000" b="1" kern="1200" spc="-100" baseline="0" dirty="0">
          <a:solidFill>
            <a:srgbClr val="E90C24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44000" indent="-216000" algn="l" defTabSz="914400" rtl="0" eaLnBrk="1" latinLnBrk="0" hangingPunct="1">
        <a:lnSpc>
          <a:spcPts val="2800"/>
        </a:lnSpc>
        <a:spcBef>
          <a:spcPts val="0"/>
        </a:spcBef>
        <a:buFont typeface="Arial" panose="020B0604020202020204" pitchFamily="34" charset="0"/>
        <a:buChar char="‒"/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360000" algn="l" defTabSz="914400" rtl="0" eaLnBrk="1" latinLnBrk="0" hangingPunct="1">
        <a:lnSpc>
          <a:spcPts val="2800"/>
        </a:lnSpc>
        <a:spcBef>
          <a:spcPts val="0"/>
        </a:spcBef>
        <a:buFont typeface="Arial" panose="020B0604020202020204" pitchFamily="34" charset="0"/>
        <a:buChar char="-"/>
        <a:defRPr sz="2300" kern="1200">
          <a:solidFill>
            <a:srgbClr val="371E56"/>
          </a:solidFill>
          <a:latin typeface="+mn-lt"/>
          <a:ea typeface="+mn-ea"/>
          <a:cs typeface="+mn-cs"/>
        </a:defRPr>
      </a:lvl2pPr>
      <a:lvl3pPr marL="1143000" indent="-360000" algn="l" defTabSz="914400" rtl="0" eaLnBrk="1" latinLnBrk="0" hangingPunct="1">
        <a:lnSpc>
          <a:spcPts val="2800"/>
        </a:lnSpc>
        <a:spcBef>
          <a:spcPts val="0"/>
        </a:spcBef>
        <a:buFont typeface="Arial" panose="020B0604020202020204" pitchFamily="34" charset="0"/>
        <a:buChar char="-"/>
        <a:defRPr sz="2300" kern="1200">
          <a:solidFill>
            <a:srgbClr val="371E56"/>
          </a:solidFill>
          <a:latin typeface="+mn-lt"/>
          <a:ea typeface="+mn-ea"/>
          <a:cs typeface="+mn-cs"/>
        </a:defRPr>
      </a:lvl3pPr>
      <a:lvl4pPr marL="1600200" indent="-360000" algn="l" defTabSz="914400" rtl="0" eaLnBrk="1" latinLnBrk="0" hangingPunct="1">
        <a:lnSpc>
          <a:spcPts val="2800"/>
        </a:lnSpc>
        <a:spcBef>
          <a:spcPts val="0"/>
        </a:spcBef>
        <a:buFont typeface="Arial" panose="020B0604020202020204" pitchFamily="34" charset="0"/>
        <a:buChar char="-"/>
        <a:defRPr sz="2300" kern="1200">
          <a:solidFill>
            <a:srgbClr val="371E56"/>
          </a:solidFill>
          <a:latin typeface="+mn-lt"/>
          <a:ea typeface="+mn-ea"/>
          <a:cs typeface="+mn-cs"/>
        </a:defRPr>
      </a:lvl4pPr>
      <a:lvl5pPr marL="2057400" indent="-360000" algn="l" defTabSz="914400" rtl="0" eaLnBrk="1" latinLnBrk="0" hangingPunct="1">
        <a:lnSpc>
          <a:spcPts val="2800"/>
        </a:lnSpc>
        <a:spcBef>
          <a:spcPts val="0"/>
        </a:spcBef>
        <a:buFont typeface="Arial" panose="020B0604020202020204" pitchFamily="34" charset="0"/>
        <a:buChar char="-"/>
        <a:defRPr sz="2300" kern="1200">
          <a:solidFill>
            <a:srgbClr val="371E5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>
          <a:xfrm>
            <a:off x="465126" y="354168"/>
            <a:ext cx="6110934" cy="321961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cs-CZ" sz="6000" dirty="0"/>
              <a:t>Balíček okamžité pomoci pro Pražany</a:t>
            </a:r>
          </a:p>
        </p:txBody>
      </p:sp>
    </p:spTree>
    <p:extLst>
      <p:ext uri="{BB962C8B-B14F-4D97-AF65-F5344CB8AC3E}">
        <p14:creationId xmlns:p14="http://schemas.microsoft.com/office/powerpoint/2010/main" val="30696777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Přehled opatření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666" y="1145956"/>
            <a:ext cx="8373934" cy="4858703"/>
          </a:xfrm>
        </p:spPr>
        <p:txBody>
          <a:bodyPr numCol="1"/>
          <a:lstStyle/>
          <a:p>
            <a:pPr marL="0" indent="0" algn="l">
              <a:buNone/>
            </a:pPr>
            <a:r>
              <a:rPr lang="cs-CZ" sz="2400" b="1" spc="-100" dirty="0">
                <a:solidFill>
                  <a:srgbClr val="E90C2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Doplatek k příspěvku na bydlení do garantované výše 1500 Kč</a:t>
            </a:r>
          </a:p>
          <a:p>
            <a:pPr marL="0" indent="0" algn="l">
              <a:lnSpc>
                <a:spcPct val="150000"/>
              </a:lnSpc>
              <a:buNone/>
            </a:pPr>
            <a:endParaRPr lang="cs-CZ" sz="1600" dirty="0">
              <a:latin typeface="+mj-lt"/>
            </a:endParaRPr>
          </a:p>
          <a:p>
            <a:pPr marL="0" indent="0" algn="l">
              <a:lnSpc>
                <a:spcPct val="150000"/>
              </a:lnSpc>
              <a:buNone/>
            </a:pPr>
            <a:r>
              <a:rPr lang="cs-CZ" sz="1800" dirty="0">
                <a:latin typeface="+mj-lt"/>
              </a:rPr>
              <a:t>HMP prostřednictvím Sociálního nadačního fondu doplatí žadateli, kterému je přiznán příspěvek na bydlení nižší než 1500 Kč, rozdíl mezi přiznanou výší příspěvku a cílovou částkou 1500 Kč měsíčně, tak aby byla garantována minimální výše příspěvku na bydlení 1500 Kč. Cílem je zvýšit motivaci žadatelů, kterým je kvůli nastavení normativů přiznávána nízká výše příspěvku. </a:t>
            </a:r>
          </a:p>
          <a:p>
            <a:pPr marL="0" indent="0" algn="l">
              <a:lnSpc>
                <a:spcPct val="150000"/>
              </a:lnSpc>
              <a:buNone/>
            </a:pPr>
            <a:r>
              <a:rPr lang="cs-CZ" sz="1800" dirty="0">
                <a:latin typeface="+mj-lt"/>
              </a:rPr>
              <a:t>•	Doplatek bude vyplácen od začátku roku 2023.</a:t>
            </a:r>
          </a:p>
          <a:p>
            <a:pPr marL="0" indent="0" algn="l">
              <a:lnSpc>
                <a:spcPct val="150000"/>
              </a:lnSpc>
              <a:buNone/>
            </a:pPr>
            <a:r>
              <a:rPr lang="cs-CZ" sz="1800" dirty="0">
                <a:latin typeface="+mj-lt"/>
              </a:rPr>
              <a:t>•	Rozpočtový rámec: 97 mil. Kč pro rok 2023 a 3 mil. pro rok 2022</a:t>
            </a:r>
          </a:p>
          <a:p>
            <a:pPr marL="0" indent="0" algn="l">
              <a:buNone/>
            </a:pPr>
            <a:endParaRPr lang="cs-CZ" sz="1600" dirty="0">
              <a:latin typeface="+mj-lt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4294967295"/>
          </p:nvPr>
        </p:nvSpPr>
        <p:spPr>
          <a:xfrm>
            <a:off x="5905500" y="6096099"/>
            <a:ext cx="2209800" cy="365125"/>
          </a:xfrm>
        </p:spPr>
        <p:txBody>
          <a:bodyPr/>
          <a:lstStyle/>
          <a:p>
            <a:fld id="{BB178BA3-5F69-4290-A717-AEEDF74557F4}" type="slidenum">
              <a:rPr lang="cs-CZ" smtClean="0"/>
              <a:pPr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476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Přehled opatření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666" y="1145956"/>
            <a:ext cx="8373934" cy="4858703"/>
          </a:xfrm>
        </p:spPr>
        <p:txBody>
          <a:bodyPr numCol="1"/>
          <a:lstStyle/>
          <a:p>
            <a:pPr marL="0" indent="0" algn="l">
              <a:buNone/>
            </a:pPr>
            <a:r>
              <a:rPr lang="cs-CZ" sz="2400" b="1" spc="-100" dirty="0">
                <a:solidFill>
                  <a:srgbClr val="E90C2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Příspěvek na úhradu sociálních služeb</a:t>
            </a:r>
          </a:p>
          <a:p>
            <a:pPr marL="0" indent="0" algn="l">
              <a:buNone/>
            </a:pPr>
            <a:endParaRPr lang="cs-CZ" sz="1600" dirty="0">
              <a:latin typeface="+mj-lt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Dotace pro Sociální nadační fond na individuální příspěvky na úhradu sociálních služeb –osobní asistenci zejména pro samostatně žijící osoby.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Příspěvek bude vyplácen od začátku roku 2023.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Rozpočtový rámec: 5 mil. Kč pro rok 2023</a:t>
            </a:r>
          </a:p>
          <a:p>
            <a:pPr marL="0" indent="0" algn="l">
              <a:buNone/>
            </a:pPr>
            <a:endParaRPr lang="cs-CZ" sz="1600" dirty="0">
              <a:latin typeface="+mj-lt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4294967295"/>
          </p:nvPr>
        </p:nvSpPr>
        <p:spPr>
          <a:xfrm>
            <a:off x="5905500" y="6096099"/>
            <a:ext cx="2209800" cy="365125"/>
          </a:xfrm>
        </p:spPr>
        <p:txBody>
          <a:bodyPr/>
          <a:lstStyle/>
          <a:p>
            <a:fld id="{BB178BA3-5F69-4290-A717-AEEDF74557F4}" type="slidenum">
              <a:rPr lang="cs-CZ" smtClean="0"/>
              <a:pPr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42100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/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42552956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74400" y="291600"/>
            <a:ext cx="8640060" cy="2062980"/>
          </a:xfrm>
        </p:spPr>
        <p:txBody>
          <a:bodyPr>
            <a:normAutofit fontScale="90000"/>
          </a:bodyPr>
          <a:lstStyle/>
          <a:p>
            <a:r>
              <a:rPr lang="cs-CZ" dirty="0"/>
              <a:t>Opatření ke zmírnění dopadů inflace na domácnosti v Praze pro roky 2022–2023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4400" y="2524225"/>
            <a:ext cx="8373934" cy="4109938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cs-CZ" b="1" dirty="0"/>
              <a:t>Primární cílové skupiny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dirty="0"/>
              <a:t> samostatně žijící a nízkopříjmoví senioři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dirty="0"/>
              <a:t> chudší domácnosti s dětmi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dirty="0"/>
              <a:t> lidé jinak zasaženi vysokými náklady na bydlení a omezenými příjmy (do mediánu)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4294967295"/>
          </p:nvPr>
        </p:nvSpPr>
        <p:spPr>
          <a:xfrm>
            <a:off x="5905500" y="6096099"/>
            <a:ext cx="2209800" cy="365125"/>
          </a:xfrm>
        </p:spPr>
        <p:txBody>
          <a:bodyPr/>
          <a:lstStyle/>
          <a:p>
            <a:fld id="{BB178BA3-5F69-4290-A717-AEEDF74557F4}" type="slidenum">
              <a:rPr lang="cs-CZ" smtClean="0"/>
              <a:pPr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855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Podmínky žádosti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4400" y="1303020"/>
            <a:ext cx="8373934" cy="4645343"/>
          </a:xfrm>
        </p:spPr>
        <p:txBody>
          <a:bodyPr numCol="1"/>
          <a:lstStyle/>
          <a:p>
            <a:pPr marL="0" indent="0" algn="l">
              <a:lnSpc>
                <a:spcPct val="150000"/>
              </a:lnSpc>
              <a:buNone/>
            </a:pPr>
            <a:r>
              <a:rPr lang="cs-CZ" sz="1400" b="0" i="0" u="none" strike="noStrike" baseline="0" dirty="0">
                <a:latin typeface="+mj-lt"/>
              </a:rPr>
              <a:t>Žadatel resp. dítě, pro které se žádost podává, </a:t>
            </a:r>
            <a:r>
              <a:rPr lang="cs-CZ" sz="1400" b="1" i="0" u="none" strike="noStrike" baseline="0" dirty="0">
                <a:latin typeface="+mj-lt"/>
              </a:rPr>
              <a:t>musí mít trvalé bydliště v hl. m. Praze</a:t>
            </a:r>
          </a:p>
          <a:p>
            <a:pPr marL="0" indent="0" algn="l">
              <a:lnSpc>
                <a:spcPct val="150000"/>
              </a:lnSpc>
              <a:buNone/>
            </a:pPr>
            <a:endParaRPr lang="cs-CZ" sz="1400" b="0" i="0" u="none" strike="noStrike" baseline="0" dirty="0">
              <a:latin typeface="+mj-lt"/>
            </a:endParaRPr>
          </a:p>
          <a:p>
            <a:pPr marL="0" indent="0" algn="l">
              <a:lnSpc>
                <a:spcPct val="150000"/>
              </a:lnSpc>
              <a:buNone/>
            </a:pPr>
            <a:r>
              <a:rPr lang="cs-CZ" sz="1400" b="0" i="0" u="none" strike="noStrike" baseline="0" dirty="0">
                <a:latin typeface="+mj-lt"/>
              </a:rPr>
              <a:t>Opatření spočívající ve vyplacení individuálního příspěvku či odpuštění některého poplatku jsou přiznána domácnosti, která splní </a:t>
            </a:r>
            <a:r>
              <a:rPr lang="cs-CZ" sz="1400" b="1" i="0" u="none" strike="noStrike" baseline="0" dirty="0">
                <a:latin typeface="+mj-lt"/>
              </a:rPr>
              <a:t>alespoň jednu z následujících podmínek</a:t>
            </a:r>
            <a:r>
              <a:rPr lang="cs-CZ" sz="1400" b="0" i="0" u="none" strike="noStrike" baseline="0" dirty="0">
                <a:latin typeface="+mj-lt"/>
              </a:rPr>
              <a:t>: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sz="1400" b="0" i="0" u="none" strike="noStrike" baseline="0" dirty="0">
                <a:latin typeface="+mj-lt"/>
              </a:rPr>
              <a:t> Pobírá některou z následujících dávek:</a:t>
            </a:r>
          </a:p>
          <a:p>
            <a:pPr marL="0" indent="0" algn="l">
              <a:lnSpc>
                <a:spcPct val="150000"/>
              </a:lnSpc>
              <a:buNone/>
            </a:pPr>
            <a:r>
              <a:rPr lang="pl-PL" sz="1400" b="0" i="0" u="none" strike="noStrike" baseline="0" dirty="0">
                <a:latin typeface="+mj-lt"/>
              </a:rPr>
              <a:t>	o příspěvek či doplatek na bydlení</a:t>
            </a:r>
          </a:p>
          <a:p>
            <a:pPr marL="0" indent="0" algn="l">
              <a:lnSpc>
                <a:spcPct val="150000"/>
              </a:lnSpc>
              <a:buNone/>
            </a:pPr>
            <a:r>
              <a:rPr lang="cs-CZ" sz="1400" b="0" i="0" u="none" strike="noStrike" baseline="0" dirty="0">
                <a:latin typeface="+mj-lt"/>
              </a:rPr>
              <a:t>	o okamžitou dávku v hmotné nouzi</a:t>
            </a:r>
          </a:p>
          <a:p>
            <a:pPr marL="0" indent="0" algn="l">
              <a:lnSpc>
                <a:spcPct val="150000"/>
              </a:lnSpc>
              <a:buNone/>
            </a:pPr>
            <a:r>
              <a:rPr lang="cs-CZ" sz="1400" b="0" i="0" u="none" strike="noStrike" baseline="0" dirty="0">
                <a:latin typeface="+mj-lt"/>
              </a:rPr>
              <a:t>	o příspěvek na dítě</a:t>
            </a:r>
          </a:p>
          <a:p>
            <a:pPr marL="0" indent="0" algn="l">
              <a:lnSpc>
                <a:spcPct val="150000"/>
              </a:lnSpc>
              <a:buNone/>
            </a:pPr>
            <a:r>
              <a:rPr lang="cs-CZ" sz="1400" b="0" i="0" u="none" strike="noStrike" baseline="0" dirty="0">
                <a:latin typeface="+mj-lt"/>
              </a:rPr>
              <a:t>	o dávky pěstounské péče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sz="1400" b="0" i="0" u="none" strike="noStrike" baseline="0" dirty="0">
                <a:latin typeface="+mj-lt"/>
              </a:rPr>
              <a:t>Čelí exekuci / insolvenci</a:t>
            </a:r>
          </a:p>
          <a:p>
            <a:pPr algn="l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sz="1400" b="0" i="0" u="none" strike="noStrike" baseline="0" dirty="0">
                <a:latin typeface="+mj-lt"/>
              </a:rPr>
              <a:t>Po zaplacení nákladů na bydlení domácnosti zbyde méně než 200 Kč/osobu/den (u samostatně žijících osob 300 Kč/den) – do nákladů lze zahrnout i splátku hypotéky či družstevního podílu na </a:t>
            </a:r>
            <a:r>
              <a:rPr lang="es-ES" sz="1400" b="0" i="0" u="none" strike="noStrike" baseline="0" dirty="0">
                <a:latin typeface="+mj-lt"/>
              </a:rPr>
              <a:t>nemovitost, ve které rodina bydlí</a:t>
            </a:r>
            <a:endParaRPr lang="cs-CZ" sz="1600" dirty="0">
              <a:latin typeface="+mj-lt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4294967295"/>
          </p:nvPr>
        </p:nvSpPr>
        <p:spPr>
          <a:xfrm>
            <a:off x="5905500" y="6096099"/>
            <a:ext cx="2209800" cy="365125"/>
          </a:xfrm>
        </p:spPr>
        <p:txBody>
          <a:bodyPr/>
          <a:lstStyle/>
          <a:p>
            <a:fld id="{BB178BA3-5F69-4290-A717-AEEDF74557F4}" type="slidenum">
              <a:rPr lang="cs-CZ" smtClean="0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6863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Rámec navrhovaných opatření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4400" y="1303020"/>
            <a:ext cx="8373934" cy="4645343"/>
          </a:xfrm>
        </p:spPr>
        <p:txBody>
          <a:bodyPr numCol="1"/>
          <a:lstStyle/>
          <a:p>
            <a:pPr marL="0" indent="0" algn="l">
              <a:lnSpc>
                <a:spcPct val="200000"/>
              </a:lnSpc>
              <a:buNone/>
            </a:pPr>
            <a:r>
              <a:rPr lang="cs-CZ" sz="1600" b="0" i="0" u="none" strike="noStrike" baseline="0" dirty="0">
                <a:latin typeface="+mj-lt"/>
              </a:rPr>
              <a:t>• Nenahrazovat pomoc státu – navrhovaná opatření motivují k čerpání dávek na úřadech práce, nikoli demotivují jejich nahrazováním</a:t>
            </a:r>
          </a:p>
          <a:p>
            <a:pPr marL="0" indent="0" algn="l">
              <a:lnSpc>
                <a:spcPct val="200000"/>
              </a:lnSpc>
              <a:buNone/>
            </a:pPr>
            <a:r>
              <a:rPr lang="cs-CZ" sz="1600" b="0" i="0" u="none" strike="noStrike" baseline="0" dirty="0">
                <a:latin typeface="+mj-lt"/>
              </a:rPr>
              <a:t>• Střednědobý charakter – opatření týkající se škol a předškolních zařízení jsou platná pro školní rok 2022/2023 po dobu probíhající výuky, ostatní opatření jsou pak platná pro rok 2023 (doplatek k příspěvku na bydlení).</a:t>
            </a:r>
          </a:p>
          <a:p>
            <a:pPr marL="0" indent="0" algn="l">
              <a:lnSpc>
                <a:spcPct val="200000"/>
              </a:lnSpc>
              <a:buNone/>
            </a:pPr>
            <a:r>
              <a:rPr lang="cs-CZ" sz="1600" b="0" i="0" u="none" strike="noStrike" baseline="0" dirty="0">
                <a:latin typeface="+mj-lt"/>
              </a:rPr>
              <a:t>• Podporovat aktivity a dopady, které mají další přidanou hodnotu – například udržení bydlení, účast v předškolní výchově, ve škole a volnočasových aktivitách</a:t>
            </a:r>
            <a:endParaRPr lang="cs-CZ" sz="1800" dirty="0">
              <a:latin typeface="+mj-lt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4294967295"/>
          </p:nvPr>
        </p:nvSpPr>
        <p:spPr>
          <a:xfrm>
            <a:off x="5905500" y="6096099"/>
            <a:ext cx="2209800" cy="365125"/>
          </a:xfrm>
        </p:spPr>
        <p:txBody>
          <a:bodyPr/>
          <a:lstStyle/>
          <a:p>
            <a:fld id="{BB178BA3-5F69-4290-A717-AEEDF74557F4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99594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Přehled opatření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4400" y="1089660"/>
            <a:ext cx="8373934" cy="4858703"/>
          </a:xfrm>
        </p:spPr>
        <p:txBody>
          <a:bodyPr numCol="1"/>
          <a:lstStyle/>
          <a:p>
            <a:pPr algn="l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cs-CZ" sz="2000" b="1" spc="-100" dirty="0">
                <a:solidFill>
                  <a:srgbClr val="E90C24"/>
                </a:solidFill>
                <a:ea typeface="+mj-ea"/>
                <a:cs typeface="Arial" panose="020B0604020202020204" pitchFamily="34" charset="0"/>
              </a:rPr>
              <a:t>Zvýšení informovanosti o možnostech čerpání státní sociální podpory, právní a finanční konzultace související s udržením si bydlení</a:t>
            </a:r>
          </a:p>
          <a:p>
            <a:pPr algn="l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cs-CZ" sz="2000" b="1" spc="-100" dirty="0">
                <a:solidFill>
                  <a:srgbClr val="E90C24"/>
                </a:solidFill>
                <a:ea typeface="+mj-ea"/>
                <a:cs typeface="Arial" panose="020B0604020202020204" pitchFamily="34" charset="0"/>
              </a:rPr>
              <a:t>Odpuštění poplatků v předškolních a školních zařízeních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cs-CZ" sz="2000" b="1" spc="-100" dirty="0">
                <a:solidFill>
                  <a:srgbClr val="E90C24"/>
                </a:solidFill>
                <a:ea typeface="+mj-ea"/>
                <a:cs typeface="Arial" panose="020B0604020202020204" pitchFamily="34" charset="0"/>
              </a:rPr>
              <a:t>Fond pro kvalitní život dětí</a:t>
            </a:r>
          </a:p>
          <a:p>
            <a:pPr algn="l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cs-CZ" sz="2000" b="1" spc="-100" dirty="0">
                <a:solidFill>
                  <a:srgbClr val="E90C24"/>
                </a:solidFill>
                <a:ea typeface="+mj-ea"/>
                <a:cs typeface="Arial" panose="020B0604020202020204" pitchFamily="34" charset="0"/>
              </a:rPr>
              <a:t>Doplatek k příspěvku na bydlení do garantované výše 1500 Kč</a:t>
            </a:r>
          </a:p>
          <a:p>
            <a:pPr algn="l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cs-CZ" sz="2000" b="1" spc="-100" dirty="0">
                <a:solidFill>
                  <a:srgbClr val="E90C24"/>
                </a:solidFill>
                <a:ea typeface="+mj-ea"/>
                <a:cs typeface="Arial" panose="020B0604020202020204" pitchFamily="34" charset="0"/>
              </a:rPr>
              <a:t>Příspěvek na úhradu sociálních služeb</a:t>
            </a:r>
          </a:p>
          <a:p>
            <a:pPr algn="l">
              <a:lnSpc>
                <a:spcPct val="200000"/>
              </a:lnSpc>
              <a:buFont typeface="Wingdings" panose="05000000000000000000" pitchFamily="2" charset="2"/>
              <a:buChar char="Ø"/>
            </a:pPr>
            <a:endParaRPr lang="cs-CZ" sz="2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4294967295"/>
          </p:nvPr>
        </p:nvSpPr>
        <p:spPr>
          <a:xfrm>
            <a:off x="5905500" y="6096099"/>
            <a:ext cx="2209800" cy="365125"/>
          </a:xfrm>
        </p:spPr>
        <p:txBody>
          <a:bodyPr/>
          <a:lstStyle/>
          <a:p>
            <a:fld id="{BB178BA3-5F69-4290-A717-AEEDF74557F4}" type="slidenum">
              <a:rPr lang="cs-CZ" smtClean="0"/>
              <a:pPr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13137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Přehled opatření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4400" y="1089660"/>
            <a:ext cx="8373934" cy="5067300"/>
          </a:xfrm>
        </p:spPr>
        <p:txBody>
          <a:bodyPr numCol="1"/>
          <a:lstStyle/>
          <a:p>
            <a:pPr marL="0" indent="0" algn="l">
              <a:buNone/>
            </a:pPr>
            <a:r>
              <a:rPr lang="cs-CZ" sz="2000" b="1" spc="-100" dirty="0">
                <a:solidFill>
                  <a:srgbClr val="E90C2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Zvýšení informovanosti o možnostech čerpání státní sociální podpory, právní a finanční konzultace související s udržením si bydlení</a:t>
            </a:r>
          </a:p>
          <a:p>
            <a:pPr marL="0" indent="0" algn="l">
              <a:lnSpc>
                <a:spcPct val="100000"/>
              </a:lnSpc>
              <a:buNone/>
            </a:pPr>
            <a:endParaRPr lang="cs-CZ" sz="1050" b="1" spc="-100" dirty="0">
              <a:solidFill>
                <a:srgbClr val="E90C24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indent="0" algn="l">
              <a:buNone/>
            </a:pPr>
            <a:r>
              <a:rPr lang="cs-CZ" sz="16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1. účelová dotace HMP pro městské části s přenesenou působností na zřízení </a:t>
            </a:r>
            <a:r>
              <a:rPr lang="cs-CZ" sz="1600" b="1" i="0" u="none" strike="noStrike" baseline="0" dirty="0">
                <a:solidFill>
                  <a:srgbClr val="000000"/>
                </a:solidFill>
                <a:latin typeface="Calibri-Bold"/>
              </a:rPr>
              <a:t>konzultační podpory při žádostech o dávky státní sociální péče a s bydlením související právní a finanční poradenství </a:t>
            </a:r>
            <a:r>
              <a:rPr lang="cs-CZ" sz="1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(Kontaktní místa pro bydlení) v rozsahu 1–2 pracovní úvazky podle velikosti městské části</a:t>
            </a:r>
          </a:p>
          <a:p>
            <a:pPr marL="0" indent="0" algn="l">
              <a:buNone/>
            </a:pPr>
            <a:r>
              <a:rPr lang="cs-CZ" sz="1600" b="0" i="0" u="none" strike="noStrike" baseline="0" dirty="0">
                <a:solidFill>
                  <a:srgbClr val="000000"/>
                </a:solidFill>
                <a:latin typeface="SymbolMT"/>
              </a:rPr>
              <a:t>• </a:t>
            </a:r>
            <a:r>
              <a:rPr lang="cs-CZ" sz="1600" i="0" u="none" strike="noStrike" baseline="0" dirty="0">
                <a:solidFill>
                  <a:srgbClr val="000000"/>
                </a:solidFill>
                <a:latin typeface="Calibri-Bold"/>
              </a:rPr>
              <a:t>rozpočtový rámec: </a:t>
            </a:r>
            <a:r>
              <a:rPr lang="cs-CZ" sz="1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max. 25 mil na 12 měsíců (z toho 40 % v roce 2022)</a:t>
            </a:r>
          </a:p>
          <a:p>
            <a:pPr marL="0" indent="0" algn="l">
              <a:buNone/>
            </a:pPr>
            <a:r>
              <a:rPr lang="pl-PL" sz="1600" b="0" i="0" u="none" strike="noStrike" baseline="0" dirty="0">
                <a:solidFill>
                  <a:srgbClr val="000000"/>
                </a:solidFill>
                <a:latin typeface="SymbolMT"/>
              </a:rPr>
              <a:t>• </a:t>
            </a:r>
            <a:r>
              <a:rPr lang="pl-PL" sz="1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termín realizace: od září 2022</a:t>
            </a:r>
          </a:p>
          <a:p>
            <a:pPr marL="0" indent="0" algn="l">
              <a:buNone/>
            </a:pPr>
            <a:endParaRPr lang="pl-PL" sz="16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 algn="l">
              <a:buNone/>
            </a:pPr>
            <a:r>
              <a:rPr lang="cs-CZ" sz="16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2. jednorázová informační kampaň do poštovních schránek o možnostech čerpání státní sociální pomoci, efektivních opatřeních ke snížení výdajů na energie a podpůrných opatřeních ze strany města vč. možností oddlužení v rámci Milostivého léta II.</a:t>
            </a:r>
          </a:p>
          <a:p>
            <a:pPr marL="0" indent="0" algn="l">
              <a:buNone/>
            </a:pPr>
            <a:r>
              <a:rPr lang="cs-CZ" sz="1600" b="0" i="0" u="none" strike="noStrike" baseline="0" dirty="0">
                <a:solidFill>
                  <a:srgbClr val="000000"/>
                </a:solidFill>
                <a:latin typeface="SymbolMT"/>
              </a:rPr>
              <a:t>• </a:t>
            </a:r>
            <a:r>
              <a:rPr lang="cs-CZ" sz="1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rozpočtový rámec max. 2 mil</a:t>
            </a:r>
          </a:p>
          <a:p>
            <a:pPr marL="0" indent="0" algn="l">
              <a:buNone/>
            </a:pPr>
            <a:r>
              <a:rPr lang="cs-CZ" sz="1600" b="0" i="0" u="none" strike="noStrike" baseline="0" dirty="0">
                <a:solidFill>
                  <a:srgbClr val="000000"/>
                </a:solidFill>
                <a:latin typeface="SymbolMT"/>
              </a:rPr>
              <a:t>• </a:t>
            </a:r>
            <a:r>
              <a:rPr lang="es-ES" sz="1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termín realizace: září 2022</a:t>
            </a:r>
            <a:endParaRPr lang="cs-CZ" sz="1600" dirty="0">
              <a:latin typeface="+mj-lt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4294967295"/>
          </p:nvPr>
        </p:nvSpPr>
        <p:spPr>
          <a:xfrm>
            <a:off x="5905500" y="6096099"/>
            <a:ext cx="2209800" cy="365125"/>
          </a:xfrm>
        </p:spPr>
        <p:txBody>
          <a:bodyPr/>
          <a:lstStyle/>
          <a:p>
            <a:fld id="{BB178BA3-5F69-4290-A717-AEEDF74557F4}" type="slidenum">
              <a:rPr lang="cs-CZ" smtClean="0"/>
              <a:pPr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16659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Přehled opatření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666" y="1145956"/>
            <a:ext cx="8466394" cy="5125304"/>
          </a:xfrm>
        </p:spPr>
        <p:txBody>
          <a:bodyPr numCol="1"/>
          <a:lstStyle/>
          <a:p>
            <a:pPr marL="0" indent="0">
              <a:buNone/>
            </a:pPr>
            <a:r>
              <a:rPr lang="cs-CZ" sz="2000" b="1" spc="-100" dirty="0">
                <a:solidFill>
                  <a:srgbClr val="E90C24"/>
                </a:solidFill>
                <a:latin typeface="+mj-lt"/>
                <a:ea typeface="+mj-ea"/>
                <a:cs typeface="Arial" panose="020B0604020202020204" pitchFamily="34" charset="0"/>
              </a:rPr>
              <a:t>Odpuštění poplatků v předškolních a školních zařízeních (s termínem realizace od 1. září 2022)</a:t>
            </a:r>
          </a:p>
          <a:p>
            <a:pPr marL="0" indent="0">
              <a:lnSpc>
                <a:spcPct val="100000"/>
              </a:lnSpc>
              <a:buNone/>
            </a:pPr>
            <a:endParaRPr lang="cs-CZ" sz="800" b="1" spc="-100" dirty="0">
              <a:solidFill>
                <a:srgbClr val="E90C24"/>
              </a:solidFill>
              <a:latin typeface="+mj-lt"/>
              <a:ea typeface="+mj-ea"/>
              <a:cs typeface="Arial" panose="020B0604020202020204" pitchFamily="34" charset="0"/>
            </a:endParaRPr>
          </a:p>
          <a:p>
            <a:pPr marL="0" indent="0" algn="l">
              <a:buNone/>
            </a:pPr>
            <a:r>
              <a:rPr lang="cs-CZ" sz="1600" b="1" dirty="0">
                <a:latin typeface="+mj-lt"/>
              </a:rPr>
              <a:t>1. Stravné zdarma </a:t>
            </a:r>
            <a:r>
              <a:rPr lang="cs-CZ" sz="1600" dirty="0">
                <a:latin typeface="+mj-lt"/>
              </a:rPr>
              <a:t>pro děti a žáky ve veřejných a církevních mateřských, základních a středních školách </a:t>
            </a:r>
          </a:p>
          <a:p>
            <a:pPr marL="0" indent="0" algn="l">
              <a:buNone/>
            </a:pPr>
            <a:r>
              <a:rPr lang="cs-CZ" sz="1600" dirty="0">
                <a:latin typeface="+mj-lt"/>
              </a:rPr>
              <a:t>• MHMP bude kompenzovat úhrady za úspěšné žadatele z rozpočtu HMP</a:t>
            </a:r>
          </a:p>
          <a:p>
            <a:pPr marL="0" indent="0" algn="l">
              <a:buNone/>
            </a:pPr>
            <a:r>
              <a:rPr lang="cs-CZ" sz="1600" dirty="0">
                <a:latin typeface="+mj-lt"/>
              </a:rPr>
              <a:t>• Rozpočtový rámec pro školní rok 2022–2023: 402 mil. Kč</a:t>
            </a:r>
          </a:p>
          <a:p>
            <a:pPr marL="0" indent="0" algn="l">
              <a:lnSpc>
                <a:spcPct val="100000"/>
              </a:lnSpc>
              <a:buNone/>
            </a:pPr>
            <a:endParaRPr lang="cs-CZ" sz="1600" dirty="0">
              <a:latin typeface="+mj-lt"/>
            </a:endParaRPr>
          </a:p>
          <a:p>
            <a:pPr marL="0" indent="0" algn="l">
              <a:buNone/>
            </a:pPr>
            <a:r>
              <a:rPr lang="cs-CZ" sz="1600" b="1" dirty="0">
                <a:latin typeface="+mj-lt"/>
              </a:rPr>
              <a:t>2. Školné zdarma </a:t>
            </a:r>
            <a:r>
              <a:rPr lang="cs-CZ" sz="1600" dirty="0">
                <a:latin typeface="+mj-lt"/>
              </a:rPr>
              <a:t>pro děti a studenty ve veřejných a církevních MŠ a ZUŠ </a:t>
            </a:r>
          </a:p>
          <a:p>
            <a:pPr marL="0" indent="0" algn="l">
              <a:buNone/>
            </a:pPr>
            <a:r>
              <a:rPr lang="cs-CZ" sz="1600" dirty="0">
                <a:latin typeface="+mj-lt"/>
              </a:rPr>
              <a:t>• MHMP bude kompenzovat úhrady za úspěšné žadatele z rozpočtu HMP</a:t>
            </a:r>
          </a:p>
          <a:p>
            <a:pPr marL="0" indent="0" algn="l">
              <a:buNone/>
            </a:pPr>
            <a:r>
              <a:rPr lang="cs-CZ" sz="1600" dirty="0">
                <a:latin typeface="+mj-lt"/>
              </a:rPr>
              <a:t>• Rozpočtový rámec pro školní rok 2022-2023 : 68 mil. Kč</a:t>
            </a:r>
          </a:p>
          <a:p>
            <a:pPr marL="0" indent="0" algn="l">
              <a:lnSpc>
                <a:spcPct val="100000"/>
              </a:lnSpc>
              <a:buNone/>
            </a:pPr>
            <a:endParaRPr lang="cs-CZ" sz="1600" dirty="0">
              <a:latin typeface="+mj-lt"/>
            </a:endParaRPr>
          </a:p>
          <a:p>
            <a:pPr marL="0" indent="0" algn="l">
              <a:buNone/>
            </a:pPr>
            <a:r>
              <a:rPr lang="cs-CZ" sz="1600" b="1" dirty="0">
                <a:latin typeface="+mj-lt"/>
              </a:rPr>
              <a:t>3. Družiny zdarma </a:t>
            </a:r>
            <a:r>
              <a:rPr lang="cs-CZ" sz="1600" dirty="0">
                <a:latin typeface="+mj-lt"/>
              </a:rPr>
              <a:t>pro žáky veřejných a církevních ZŠ</a:t>
            </a:r>
          </a:p>
          <a:p>
            <a:pPr marL="0" indent="0" algn="l">
              <a:buNone/>
            </a:pPr>
            <a:r>
              <a:rPr lang="cs-CZ" sz="1600" dirty="0">
                <a:latin typeface="+mj-lt"/>
              </a:rPr>
              <a:t>Opatření je cíleno na dotčené domácnosti (viz výše)</a:t>
            </a:r>
          </a:p>
          <a:p>
            <a:pPr marL="0" indent="0" algn="l">
              <a:buNone/>
            </a:pPr>
            <a:r>
              <a:rPr lang="cs-CZ" sz="1600" dirty="0">
                <a:latin typeface="+mj-lt"/>
              </a:rPr>
              <a:t>MHMP bude kompenzovat úhrady za úspěšné žadatele z rozpočtu HMP</a:t>
            </a:r>
          </a:p>
          <a:p>
            <a:pPr marL="0" indent="0" algn="l">
              <a:buNone/>
            </a:pPr>
            <a:r>
              <a:rPr lang="cs-CZ" sz="1600" dirty="0">
                <a:latin typeface="+mj-lt"/>
              </a:rPr>
              <a:t>• Rozpočtový rámec pro školní rok 2022-2023 : 42 mil. Kč</a:t>
            </a:r>
          </a:p>
          <a:p>
            <a:pPr marL="0" indent="0" algn="l">
              <a:buNone/>
            </a:pPr>
            <a:endParaRPr lang="cs-CZ" sz="1600" dirty="0">
              <a:latin typeface="+mj-lt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4294967295"/>
          </p:nvPr>
        </p:nvSpPr>
        <p:spPr>
          <a:xfrm>
            <a:off x="5905500" y="6096099"/>
            <a:ext cx="2209800" cy="365125"/>
          </a:xfrm>
        </p:spPr>
        <p:txBody>
          <a:bodyPr/>
          <a:lstStyle/>
          <a:p>
            <a:fld id="{BB178BA3-5F69-4290-A717-AEEDF74557F4}" type="slidenum">
              <a:rPr lang="cs-CZ" smtClean="0"/>
              <a:pPr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38145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Přehled opatření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666" y="1145956"/>
            <a:ext cx="8373934" cy="4858703"/>
          </a:xfrm>
        </p:spPr>
        <p:txBody>
          <a:bodyPr numCol="1"/>
          <a:lstStyle/>
          <a:p>
            <a:pPr marL="0" indent="0">
              <a:buNone/>
            </a:pPr>
            <a:r>
              <a:rPr lang="cs-CZ" sz="2000" b="1" spc="-100" dirty="0">
                <a:solidFill>
                  <a:srgbClr val="E90C24"/>
                </a:solidFill>
                <a:ea typeface="+mj-ea"/>
                <a:cs typeface="Arial" panose="020B0604020202020204" pitchFamily="34" charset="0"/>
              </a:rPr>
              <a:t>Fond pro kvalitní život dětí</a:t>
            </a:r>
          </a:p>
          <a:p>
            <a:pPr marL="0" indent="0">
              <a:buNone/>
            </a:pPr>
            <a:r>
              <a:rPr lang="cs-CZ" sz="1400" b="1" spc="-100" dirty="0">
                <a:ea typeface="+mj-ea"/>
                <a:cs typeface="Arial" panose="020B0604020202020204" pitchFamily="34" charset="0"/>
              </a:rPr>
              <a:t>1. Příspěvek na žáka MŠ/ZŠ/SŠ do tzv. Fondu solidarity zřízeného školou (dále jen „Fondu“) </a:t>
            </a:r>
            <a:r>
              <a:rPr lang="cs-CZ" sz="1400" dirty="0"/>
              <a:t>ve výši 600 Kč/školní rok/žáka. Rozdělování prostředků z Fondu je plně v kompetenci vedení školy a prostředky slouží zejména k zachování sociální koheze uvnitř tříd při mimoškolních aktivitách organizovaných školou (příspěvek na úhradu pobytu na škole v přírodě, lyžařském výcviku apod.), umožnění rozvíjení talentu a schopností žáků při školních a mimoškolních aktivitách (např. příspěvek na nezbytné vybavení pro zájmové kroužky a sportovní činnost žáka či </a:t>
            </a:r>
            <a:r>
              <a:rPr lang="cs-CZ" sz="1400" dirty="0" err="1"/>
              <a:t>kroužkovné</a:t>
            </a:r>
            <a:r>
              <a:rPr lang="cs-CZ" sz="1400" dirty="0"/>
              <a:t>) či jiné náklady spojené se vzděláváním a rozvojem dětí a žáků. Dalšími organizacemi, které mohou prostředky z Fondu rozdělovat (prostřednictvím  jejich ředitelů), jsou ZUŠ a DDM zřizované HMP nebo MČ. </a:t>
            </a:r>
            <a:r>
              <a:rPr lang="cs-CZ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Především tyto příspěvkové organizace zajišťují největší podíl mimoškolní zájmové činnosti. Dle § 123 odst. 4 Školského zákona má ředitel těchto organizací pravomoc úplatu za zájmové vzdělání snížit nebo prominout.</a:t>
            </a:r>
          </a:p>
          <a:p>
            <a:pPr marL="342900" indent="-342900">
              <a:buAutoNum type="arabicPeriod"/>
            </a:pPr>
            <a:endParaRPr lang="cs-CZ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cs-CZ" sz="1400" dirty="0">
                <a:solidFill>
                  <a:schemeClr val="tx1"/>
                </a:solidFill>
                <a:cs typeface="Times New Roman" panose="02020603050405020304" pitchFamily="18" charset="0"/>
              </a:rPr>
              <a:t>Rozpočtový rámec pro školní rok 2022/2023: 116 mil. Kč</a:t>
            </a:r>
          </a:p>
          <a:p>
            <a:pPr marL="342900" indent="-342900">
              <a:buAutoNum type="arabicPeriod"/>
            </a:pPr>
            <a:endParaRPr lang="cs-CZ" sz="105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4294967295"/>
          </p:nvPr>
        </p:nvSpPr>
        <p:spPr>
          <a:xfrm>
            <a:off x="5905500" y="6096099"/>
            <a:ext cx="2209800" cy="365125"/>
          </a:xfrm>
        </p:spPr>
        <p:txBody>
          <a:bodyPr/>
          <a:lstStyle/>
          <a:p>
            <a:fld id="{BB178BA3-5F69-4290-A717-AEEDF74557F4}" type="slidenum">
              <a:rPr lang="cs-CZ" smtClean="0"/>
              <a:pPr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06065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Přehled opatření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4400" y="1152048"/>
            <a:ext cx="8068560" cy="4858703"/>
          </a:xfrm>
        </p:spPr>
        <p:txBody>
          <a:bodyPr numCol="1"/>
          <a:lstStyle/>
          <a:p>
            <a:pPr marL="0" indent="0">
              <a:buNone/>
            </a:pPr>
            <a:r>
              <a:rPr lang="cs-CZ" sz="2000" b="1" spc="-100" dirty="0">
                <a:solidFill>
                  <a:srgbClr val="E90C24"/>
                </a:solidFill>
                <a:ea typeface="+mj-ea"/>
                <a:cs typeface="Arial" panose="020B0604020202020204" pitchFamily="34" charset="0"/>
              </a:rPr>
              <a:t>Fond pro kvalitní život dětí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cs-CZ" sz="1400" b="1" dirty="0">
                <a:solidFill>
                  <a:schemeClr val="tx1"/>
                </a:solidFill>
                <a:cs typeface="Times New Roman" panose="02020603050405020304" pitchFamily="18" charset="0"/>
              </a:rPr>
              <a:t>2.</a:t>
            </a:r>
            <a:r>
              <a:rPr lang="cs-CZ" sz="140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cs-CZ" sz="1400" b="1" dirty="0">
                <a:solidFill>
                  <a:schemeClr val="tx1"/>
                </a:solidFill>
                <a:cs typeface="Times New Roman" panose="02020603050405020304" pitchFamily="18" charset="0"/>
              </a:rPr>
              <a:t>Příspěvek na sociálního pedagoga pro veřejné ZŠ ve výši 0,7 úvazku</a:t>
            </a:r>
            <a:r>
              <a:rPr lang="cs-CZ" sz="1400" dirty="0">
                <a:solidFill>
                  <a:schemeClr val="tx1"/>
                </a:solidFill>
                <a:cs typeface="Times New Roman" panose="02020603050405020304" pitchFamily="18" charset="0"/>
              </a:rPr>
              <a:t>. Jedná se o rozšíření poradenského pracoviště školy o pracovníka, který má na starosti péči o žáky, kterým hrozí školní neúspěšnost z důvodu jejich sociální situace a rodinného zázemí. Sociální pedagog může výrazně pomoci předejít negativním dopadům sociální situace rodiny na vzdělávání, školní úspěšnost, pravidelnou školní docházku, třídní a školní klima. Zajišťuje či </a:t>
            </a:r>
            <a:r>
              <a:rPr lang="cs-CZ" sz="1400" dirty="0" err="1">
                <a:solidFill>
                  <a:schemeClr val="tx1"/>
                </a:solidFill>
                <a:cs typeface="Times New Roman" panose="02020603050405020304" pitchFamily="18" charset="0"/>
              </a:rPr>
              <a:t>mediuje</a:t>
            </a:r>
            <a:r>
              <a:rPr lang="cs-CZ" sz="1400" dirty="0">
                <a:solidFill>
                  <a:schemeClr val="tx1"/>
                </a:solidFill>
                <a:cs typeface="Times New Roman" panose="02020603050405020304" pitchFamily="18" charset="0"/>
              </a:rPr>
              <a:t> komunikaci s rodinou, pomáhá řešit výchovné otázky v rámci vzdělávacího procesu, pomáhá zapojit žáka do školních aktivit a do širší komunity. Sociální pedagog je členem širšího poradenského týmu a díky své pozici se může významně podílet na rozdělování prostředků z Fondu solidarity – nejen při schvalování, ale již při navrhování čerpání.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cs-CZ" sz="1400" dirty="0">
                <a:solidFill>
                  <a:schemeClr val="tx1"/>
                </a:solidFill>
                <a:cs typeface="Times New Roman" panose="02020603050405020304" pitchFamily="18" charset="0"/>
              </a:rPr>
              <a:t>Zřízení pozice sociálního pedagoga bude v kompetenci ZŠ podle aktuální potřeby.</a:t>
            </a:r>
          </a:p>
          <a:p>
            <a:pPr marL="0" indent="0">
              <a:buNone/>
            </a:pPr>
            <a:endParaRPr lang="cs-CZ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cs-CZ" sz="1400" dirty="0">
                <a:solidFill>
                  <a:schemeClr val="tx1"/>
                </a:solidFill>
                <a:cs typeface="Times New Roman" panose="02020603050405020304" pitchFamily="18" charset="0"/>
              </a:rPr>
              <a:t>Rozpočtový rámec pro školní rok 2022/2023: 67 mil. Kč</a:t>
            </a:r>
          </a:p>
          <a:p>
            <a:pPr marL="342900" indent="-342900">
              <a:spcAft>
                <a:spcPts val="800"/>
              </a:spcAft>
              <a:buFont typeface="Arial" panose="020B0604020202020204" pitchFamily="34" charset="0"/>
              <a:buAutoNum type="arabicPeriod"/>
            </a:pPr>
            <a:endParaRPr lang="cs-CZ" sz="14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800"/>
              </a:spcAft>
              <a:buFont typeface="Arial" panose="020B0604020202020204" pitchFamily="34" charset="0"/>
              <a:buAutoNum type="arabicPeriod"/>
            </a:pPr>
            <a:endParaRPr lang="cs-CZ" sz="1200" dirty="0"/>
          </a:p>
          <a:p>
            <a:pPr marL="0" indent="0">
              <a:buNone/>
            </a:pPr>
            <a:endParaRPr lang="cs-CZ" sz="105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4294967295"/>
          </p:nvPr>
        </p:nvSpPr>
        <p:spPr>
          <a:xfrm>
            <a:off x="5905500" y="6096099"/>
            <a:ext cx="2209800" cy="365125"/>
          </a:xfrm>
        </p:spPr>
        <p:txBody>
          <a:bodyPr/>
          <a:lstStyle/>
          <a:p>
            <a:fld id="{BB178BA3-5F69-4290-A717-AEEDF74557F4}" type="slidenum">
              <a:rPr lang="cs-CZ" smtClean="0"/>
              <a:pPr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855875"/>
      </p:ext>
    </p:extLst>
  </p:cSld>
  <p:clrMapOvr>
    <a:masterClrMapping/>
  </p:clrMapOvr>
</p:sld>
</file>

<file path=ppt/theme/theme1.xml><?xml version="1.0" encoding="utf-8"?>
<a:theme xmlns:a="http://schemas.openxmlformats.org/drawingml/2006/main" name="Tmava">
  <a:themeElements>
    <a:clrScheme name="PrahaPPT_pos">
      <a:dk1>
        <a:srgbClr val="000000"/>
      </a:dk1>
      <a:lt1>
        <a:srgbClr val="FFFFFF"/>
      </a:lt1>
      <a:dk2>
        <a:srgbClr val="001871"/>
      </a:dk2>
      <a:lt2>
        <a:srgbClr val="FFFFFF"/>
      </a:lt2>
      <a:accent1>
        <a:srgbClr val="C81428"/>
      </a:accent1>
      <a:accent2>
        <a:srgbClr val="EF9600"/>
      </a:accent2>
      <a:accent3>
        <a:srgbClr val="6A2C3E"/>
      </a:accent3>
      <a:accent4>
        <a:srgbClr val="00B140"/>
      </a:accent4>
      <a:accent5>
        <a:srgbClr val="0057B8"/>
      </a:accent5>
      <a:accent6>
        <a:srgbClr val="C83737"/>
      </a:accent6>
      <a:hlink>
        <a:srgbClr val="0096FF"/>
      </a:hlink>
      <a:folHlink>
        <a:srgbClr val="75787B"/>
      </a:folHlink>
    </a:clrScheme>
    <a:fontScheme name="Nordic_negati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1" id="{39A0D0D7-44C4-46E2-BE30-9C1B800E9981}" vid="{E474D25C-F3B5-4610-9821-BDCFF3B5703C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Tmava</Template>
  <TotalTime>250</TotalTime>
  <Words>1089</Words>
  <Application>Microsoft Office PowerPoint</Application>
  <PresentationFormat>Předvádění na obrazovce (4:3)</PresentationFormat>
  <Paragraphs>88</Paragraphs>
  <Slides>12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20" baseType="lpstr">
      <vt:lpstr>Arial</vt:lpstr>
      <vt:lpstr>Calibri</vt:lpstr>
      <vt:lpstr>Calibri-Bold</vt:lpstr>
      <vt:lpstr>Georgia</vt:lpstr>
      <vt:lpstr>Symbol</vt:lpstr>
      <vt:lpstr>SymbolMT</vt:lpstr>
      <vt:lpstr>Wingdings</vt:lpstr>
      <vt:lpstr>Tmava</vt:lpstr>
      <vt:lpstr>Balíček okamžité pomoci pro Pražany</vt:lpstr>
      <vt:lpstr>Opatření ke zmírnění dopadů inflace na domácnosti v Praze pro roky 2022–2023</vt:lpstr>
      <vt:lpstr>Podmínky žádosti</vt:lpstr>
      <vt:lpstr>Rámec navrhovaných opatření</vt:lpstr>
      <vt:lpstr>Přehled opatření</vt:lpstr>
      <vt:lpstr>Přehled opatření</vt:lpstr>
      <vt:lpstr>Přehled opatření</vt:lpstr>
      <vt:lpstr>Přehled opatření</vt:lpstr>
      <vt:lpstr>Přehled opatření</vt:lpstr>
      <vt:lpstr>Přehled opatření</vt:lpstr>
      <vt:lpstr>Přehled opatření</vt:lpstr>
      <vt:lpstr>Děkuji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Vítězslav Mareš</dc:creator>
  <cp:lastModifiedBy>Antůšková Cecílie (MHMP, SE10)</cp:lastModifiedBy>
  <cp:revision>23</cp:revision>
  <dcterms:created xsi:type="dcterms:W3CDTF">2020-01-10T10:06:52Z</dcterms:created>
  <dcterms:modified xsi:type="dcterms:W3CDTF">2022-06-16T12:32:48Z</dcterms:modified>
</cp:coreProperties>
</file>