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wxYgf59vQ5jkkXE1qvQ7cvK9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2" name="Google Shape;72;p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25.04.2022</a:t>
            </a:r>
            <a:endParaRPr/>
          </a:p>
        </p:txBody>
      </p:sp>
      <p:sp>
        <p:nvSpPr>
          <p:cNvPr id="73" name="Google Shape;73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7" name="Google Shape;107;p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25.04.2022</a:t>
            </a:r>
            <a:endParaRPr/>
          </a:p>
        </p:txBody>
      </p:sp>
      <p:sp>
        <p:nvSpPr>
          <p:cNvPr id="108" name="Google Shape;108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1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/>
          <p:nvPr>
            <p:ph type="ctrTitle"/>
          </p:nvPr>
        </p:nvSpPr>
        <p:spPr>
          <a:xfrm>
            <a:off x="373687" y="293209"/>
            <a:ext cx="6087600" cy="760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374399" y="1638700"/>
            <a:ext cx="6087600" cy="56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‒"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3989" y="5020231"/>
            <a:ext cx="1470088" cy="14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Picture">
  <p:cSld name="Title, Subtitle and Pictu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374400" y="291600"/>
            <a:ext cx="6502389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374400" y="1257877"/>
            <a:ext cx="6502389" cy="40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indent="-22860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indent="-22860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indent="-22860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/>
          <p:nvPr>
            <p:ph idx="2" type="pic"/>
          </p:nvPr>
        </p:nvSpPr>
        <p:spPr>
          <a:xfrm>
            <a:off x="374400" y="1895474"/>
            <a:ext cx="6502389" cy="45657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2 x Picture">
  <p:cSld name="Title, Subtitle and 2 x Pictu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374400" y="291600"/>
            <a:ext cx="6502389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374400" y="1257877"/>
            <a:ext cx="6502389" cy="40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indent="-22860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indent="-22860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indent="-22860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/>
          <p:nvPr>
            <p:ph idx="2" type="pic"/>
          </p:nvPr>
        </p:nvSpPr>
        <p:spPr>
          <a:xfrm>
            <a:off x="374400" y="1895474"/>
            <a:ext cx="3571299" cy="4565749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/>
          <p:nvPr>
            <p:ph idx="3" type="pic"/>
          </p:nvPr>
        </p:nvSpPr>
        <p:spPr>
          <a:xfrm>
            <a:off x="4082104" y="1895473"/>
            <a:ext cx="3571299" cy="45657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hart">
  <p:cSld name="Title, Subtitle and Char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374400" y="291600"/>
            <a:ext cx="6502389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374400" y="1257877"/>
            <a:ext cx="6502389" cy="40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indent="-22860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indent="-22860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indent="-22860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chart"/>
          </p:nvPr>
        </p:nvSpPr>
        <p:spPr>
          <a:xfrm>
            <a:off x="374399" y="1905717"/>
            <a:ext cx="6502389" cy="4555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1">
  <p:cSld name="End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3989" y="5020231"/>
            <a:ext cx="1470088" cy="14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/>
          <p:nvPr>
            <p:ph type="title"/>
          </p:nvPr>
        </p:nvSpPr>
        <p:spPr>
          <a:xfrm>
            <a:off x="371475" y="5934075"/>
            <a:ext cx="6086475" cy="546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305555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indent="-37465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indent="-37465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indent="-37465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indent="-37465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2">
  <p:cSld name="Start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4"/>
          <p:cNvSpPr txBox="1"/>
          <p:nvPr>
            <p:ph type="ctrTitle"/>
          </p:nvPr>
        </p:nvSpPr>
        <p:spPr>
          <a:xfrm>
            <a:off x="374400" y="291600"/>
            <a:ext cx="6087600" cy="760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subTitle"/>
          </p:nvPr>
        </p:nvSpPr>
        <p:spPr>
          <a:xfrm>
            <a:off x="374400" y="1638775"/>
            <a:ext cx="6087600" cy="56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3989" y="5020231"/>
            <a:ext cx="1470088" cy="14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G">
  <p:cSld name="Title and Content-G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374400" y="291600"/>
            <a:ext cx="6087600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>
                <a:solidFill>
                  <a:srgbClr val="E90C2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374400" y="1841500"/>
            <a:ext cx="608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indent="-37465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indent="-37465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indent="-37465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indent="-37465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2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/>
          <p:nvPr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3989" y="5020231"/>
            <a:ext cx="1470088" cy="14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/>
          <p:nvPr>
            <p:ph type="title"/>
          </p:nvPr>
        </p:nvSpPr>
        <p:spPr>
          <a:xfrm>
            <a:off x="370800" y="5932800"/>
            <a:ext cx="6087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x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305555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374400" y="1825625"/>
            <a:ext cx="4093200" cy="407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673600" y="1825625"/>
            <a:ext cx="4091494" cy="407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">
  <p:cSld name="Obsah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7213600" y="333829"/>
            <a:ext cx="1597025" cy="5500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68838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R">
  <p:cSld name="Title and Content-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 txBox="1"/>
          <p:nvPr>
            <p:ph type="title"/>
          </p:nvPr>
        </p:nvSpPr>
        <p:spPr>
          <a:xfrm>
            <a:off x="374400" y="291600"/>
            <a:ext cx="6087600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74400" y="1841500"/>
            <a:ext cx="608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‒"/>
              <a:defRPr>
                <a:solidFill>
                  <a:schemeClr val="lt1"/>
                </a:solidFill>
              </a:defRPr>
            </a:lvl1pPr>
            <a:lvl2pPr indent="-37465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indent="-37465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indent="-37465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indent="-37465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Y">
  <p:cSld name="Title and Content-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374400" y="291600"/>
            <a:ext cx="6087600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>
                <a:solidFill>
                  <a:srgbClr val="E90C2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74400" y="1841500"/>
            <a:ext cx="608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indent="-374650" lvl="1" marL="9144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indent="-374650" lvl="2" marL="13716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indent="-374650" lvl="3" marL="18288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indent="-374650" lvl="4" marL="228600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50253" y="5967318"/>
            <a:ext cx="514841" cy="51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E90C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 marR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b="0" i="0" sz="2300" u="none" cap="none" strike="noStrik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373687" y="293209"/>
            <a:ext cx="6131888" cy="760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/>
              <a:t>Dostupné družstevní bydlení </a:t>
            </a:r>
            <a:endParaRPr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383924" y="1962550"/>
            <a:ext cx="6087600" cy="56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</a:pPr>
            <a:r>
              <a:rPr lang="cs-CZ"/>
              <a:t>PROJEKT PRAHA 5 - RADLICKÁ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95250" y="847725"/>
            <a:ext cx="6981825" cy="5562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/>
              <a:t>Děkujeme za pozornost</a:t>
            </a: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r>
              <a:rPr lang="cs-CZ" sz="2600"/>
              <a:t>JUDr. Hana Kordová Marvanová, radní HMP</a:t>
            </a:r>
            <a:br>
              <a:rPr lang="cs-CZ" sz="2600"/>
            </a:br>
            <a:r>
              <a:rPr lang="cs-CZ" sz="2600"/>
              <a:t>Mgr. Jiří Kučera, advokát, vedoucí odborného týmu</a:t>
            </a: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ct val="100000"/>
              <a:buFont typeface="Arial"/>
              <a:buNone/>
            </a:pPr>
            <a:r>
              <a:rPr lang="cs-CZ"/>
              <a:t>Dostupné družstevní bydlení Praha 5 - Radlická ulice Parametry</a:t>
            </a:r>
            <a:endParaRPr/>
          </a:p>
        </p:txBody>
      </p:sp>
      <p:pic>
        <p:nvPicPr>
          <p:cNvPr id="82" name="Google Shape;8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183" y="1790700"/>
            <a:ext cx="4734347" cy="411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1845" y="1869970"/>
            <a:ext cx="3098959" cy="408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ctrTitle"/>
          </p:nvPr>
        </p:nvSpPr>
        <p:spPr>
          <a:xfrm>
            <a:off x="364875" y="192355"/>
            <a:ext cx="6087600" cy="760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/>
              <a:t>Dostupné družstevní bydlení</a:t>
            </a:r>
            <a:endParaRPr/>
          </a:p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400050" y="1230430"/>
            <a:ext cx="6087600" cy="56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</a:pPr>
            <a:r>
              <a:rPr lang="cs-CZ"/>
              <a:t>Cíle projektu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364875" y="2076321"/>
            <a:ext cx="6410325" cy="447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▪"/>
            </a:pPr>
            <a:r>
              <a:rPr b="1" i="0" lang="cs-CZ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Dostupnost prostřednictvím nižší marže družstevních developerů a odložené platbě za pozemek</a:t>
            </a:r>
            <a:endParaRPr/>
          </a:p>
          <a:p>
            <a:pPr indent="-222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▪"/>
            </a:pPr>
            <a:r>
              <a:rPr b="1" i="0" lang="cs-CZ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Dostupné bydlení - bydlení bez nutnosti hypotéky člena družstva, členství v družstvu podmíněno zaplacením 25 % ceny bytu</a:t>
            </a:r>
            <a:endParaRPr/>
          </a:p>
          <a:p>
            <a:pPr indent="-222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▪"/>
            </a:pPr>
            <a:r>
              <a:rPr b="1" i="0" lang="cs-CZ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Byt jako prostředek uspokojení základní lidské potřeby bydlet, nikoliv jako investiční nástroj</a:t>
            </a:r>
            <a:endParaRPr/>
          </a:p>
          <a:p>
            <a:pPr indent="-222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▪"/>
            </a:pPr>
            <a:r>
              <a:rPr b="1" i="0" lang="cs-CZ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Zhodnocování majetku s vyloučením podnájmů, včetně poskytnutí bytu na platformách typu Airbnb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▪"/>
            </a:pPr>
            <a:r>
              <a:rPr b="1" lang="cs-CZ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Byty pro ty, co nevlastní bydlení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374400" y="291600"/>
            <a:ext cx="6087600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4500"/>
              <a:buFont typeface="Arial"/>
              <a:buNone/>
            </a:pPr>
            <a:r>
              <a:rPr lang="cs-CZ" sz="4500"/>
              <a:t>Postup projektu</a:t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374400" y="1841500"/>
            <a:ext cx="608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cs-CZ"/>
              <a:t>1. HMP </a:t>
            </a:r>
            <a:r>
              <a:rPr b="1" lang="cs-CZ"/>
              <a:t>vybere</a:t>
            </a:r>
            <a:r>
              <a:rPr lang="cs-CZ"/>
              <a:t> veřejnou zakázkou družstevního </a:t>
            </a:r>
            <a:r>
              <a:rPr b="1" lang="cs-CZ"/>
              <a:t>developera</a:t>
            </a:r>
            <a:r>
              <a:rPr lang="cs-CZ"/>
              <a:t> („Partnera“), se kterým </a:t>
            </a:r>
            <a:r>
              <a:rPr b="1" lang="cs-CZ"/>
              <a:t>založí bytové družstvo</a:t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cs-CZ"/>
              <a:t>2. HMP s Partnerem </a:t>
            </a:r>
            <a:r>
              <a:rPr b="1" lang="cs-CZ"/>
              <a:t>uzavře smlouvu o spolupráci </a:t>
            </a:r>
            <a:r>
              <a:rPr lang="cs-CZ"/>
              <a:t>a pro družstvo </a:t>
            </a:r>
            <a:r>
              <a:rPr b="1" lang="cs-CZ"/>
              <a:t>zřídí právo stavby</a:t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cs-CZ"/>
              <a:t>3. Partner pro družstvo </a:t>
            </a:r>
            <a:r>
              <a:rPr b="1" lang="cs-CZ"/>
              <a:t>zajistí úvěr a samotnou komplexní výstavbu</a:t>
            </a:r>
            <a:r>
              <a:rPr lang="cs-CZ"/>
              <a:t> bytového domu na právu stavby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374400" y="291600"/>
            <a:ext cx="6087600" cy="7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4500"/>
              <a:buFont typeface="Arial"/>
              <a:buNone/>
            </a:pPr>
            <a:r>
              <a:rPr lang="cs-CZ" sz="4500"/>
              <a:t>Postup projektu</a:t>
            </a:r>
            <a:endParaRPr/>
          </a:p>
        </p:txBody>
      </p:sp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374400" y="1064751"/>
            <a:ext cx="608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4. </a:t>
            </a:r>
            <a:r>
              <a:rPr b="1" lang="cs-CZ" sz="2200"/>
              <a:t>HMP</a:t>
            </a:r>
            <a:r>
              <a:rPr lang="cs-CZ" sz="2200"/>
              <a:t> má jako družstevník </a:t>
            </a:r>
            <a:r>
              <a:rPr b="1" lang="cs-CZ" sz="2200"/>
              <a:t>právo k 1/3 </a:t>
            </a:r>
            <a:r>
              <a:rPr lang="cs-CZ" sz="2200"/>
              <a:t>družstevních bytů, </a:t>
            </a:r>
            <a:r>
              <a:rPr b="1" lang="cs-CZ" sz="2200"/>
              <a:t>ostatní družstevníci ke 2/3</a:t>
            </a:r>
            <a:r>
              <a:rPr lang="cs-CZ" sz="2200"/>
              <a:t>. Družstvo začne nabírat nové družstevníky po založení družstva</a:t>
            </a:r>
            <a:endParaRPr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5. Po předání stavby družstvu uzavřou družstevníci </a:t>
            </a:r>
            <a:r>
              <a:rPr b="1" lang="cs-CZ" sz="2200"/>
              <a:t>nájemní smlouvy </a:t>
            </a:r>
            <a:r>
              <a:rPr lang="cs-CZ" sz="2200"/>
              <a:t>a začnou splácet náklady na výstavbu v rámci měsíčních plateb spojených s užíváním bytu</a:t>
            </a:r>
            <a:endParaRPr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6. </a:t>
            </a:r>
            <a:r>
              <a:rPr b="1" lang="cs-CZ" sz="2200"/>
              <a:t>Partner </a:t>
            </a:r>
            <a:r>
              <a:rPr lang="cs-CZ" sz="2200"/>
              <a:t>jako odborník na družstevní správu může uzavřít s družstvem </a:t>
            </a:r>
            <a:r>
              <a:rPr b="1" lang="cs-CZ" sz="2200"/>
              <a:t>smlouvu o správě domu</a:t>
            </a:r>
            <a:endParaRPr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7. Po splacení úvěru vznikne družstvu </a:t>
            </a:r>
            <a:r>
              <a:rPr b="1" lang="cs-CZ" sz="2200"/>
              <a:t>právo pozemky odkoupit od HMP</a:t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4500"/>
              <a:buFont typeface="Arial"/>
              <a:buNone/>
            </a:pPr>
            <a:r>
              <a:rPr lang="cs-CZ" sz="4500"/>
              <a:t>Právo stavby</a:t>
            </a:r>
            <a:endParaRPr/>
          </a:p>
        </p:txBody>
      </p:sp>
      <p:pic>
        <p:nvPicPr>
          <p:cNvPr id="111" name="Google Shape;11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3996088"/>
            <a:ext cx="4076906" cy="22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359200" y="1129845"/>
            <a:ext cx="800605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HMP pro družstvo zřídí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právo stavby na 99 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Družstvo má právo smlouvu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vypovědět předčasně po splacení úvěru 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výstavbu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Družstvo má nárok pozemky odkoupit 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cenu stanovenou v souladu s předpisy účinnými v době převodu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Družstvo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pravidelně platí zálohu na kupní cenu pozemků 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příspěvek do fondu rozvoje dostupného bydlení HMP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4591663" y="4119718"/>
            <a:ext cx="41787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Pokud družstvo pozemky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neodkoupí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stane se budova vlastnictvím HMP a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HMP poskytne družstvu náhradu ve výši obvyklé hodnoty budovy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ct val="100000"/>
              <a:buFont typeface="Arial"/>
              <a:buNone/>
            </a:pPr>
            <a:r>
              <a:rPr lang="cs-CZ"/>
              <a:t>Kontrola plnění veřejného zájmu / Kontrolní mechanismy</a:t>
            </a:r>
            <a:endParaRPr/>
          </a:p>
        </p:txBody>
      </p:sp>
      <p:pic>
        <p:nvPicPr>
          <p:cNvPr id="119" name="Google Shape;11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86" y="1985160"/>
            <a:ext cx="4637313" cy="225279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 txBox="1"/>
          <p:nvPr/>
        </p:nvSpPr>
        <p:spPr>
          <a:xfrm>
            <a:off x="169958" y="1883324"/>
            <a:ext cx="42742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Auditní výbor představenstva 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poradní orgán složený ze zástupců HMP, má právo na informace vůči představenstvu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Rozhodování o zásadních otázkách na členské schůzi vyžaduje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100 % hlasů přítomných členů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169958" y="4467968"/>
            <a:ext cx="776748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Směrnice o přijímání uchazečů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stanovuje interní postup při posuzování přihlášek, zajišťuje kontrolu HMP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HMP má </a:t>
            </a:r>
            <a:r>
              <a:rPr b="1"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předkupní právo </a:t>
            </a: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podílům ostatních členů – má kontrolu nad tím, kdo se stane členem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391524" y="291600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ct val="100000"/>
              <a:buFont typeface="Arial"/>
              <a:buNone/>
            </a:pPr>
            <a:r>
              <a:rPr lang="cs-CZ"/>
              <a:t>Nastavení podmínek družstva</a:t>
            </a:r>
            <a:endParaRPr/>
          </a:p>
        </p:txBody>
      </p:sp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401356" y="1268153"/>
            <a:ext cx="5023510" cy="512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cs-CZ"/>
              <a:t>Podmínky vstupu do družstva</a:t>
            </a:r>
            <a:r>
              <a:rPr lang="cs-CZ"/>
              <a:t>: státní občanství ČR, trvalý pobyt na území HMP, absence vlastního bydlení, bezdlužnost (daně, VZP, sociální zabezpečení, dluhy vůči HMP a jím zřízeným právnickým osobám)</a:t>
            </a:r>
            <a:endParaRPr/>
          </a:p>
          <a:p>
            <a:pPr indent="-69949" lvl="0" marL="21600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cs-CZ"/>
              <a:t>Převod podílu na osoby nesplňující podmínky členství je vyloučen</a:t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cs-CZ"/>
              <a:t>Vystoupení z družstva: vypořádací podíl </a:t>
            </a:r>
            <a:r>
              <a:rPr lang="cs-CZ"/>
              <a:t>ve výši </a:t>
            </a:r>
            <a:r>
              <a:rPr b="1" lang="cs-CZ"/>
              <a:t>splacených členských vkladů a příspěvků do fondu HMP</a:t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cs-CZ"/>
              <a:t> </a:t>
            </a:r>
            <a:endParaRPr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955" y="1379828"/>
            <a:ext cx="3018503" cy="448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368709" y="281768"/>
            <a:ext cx="8373934" cy="1248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4500"/>
              <a:buFont typeface="Arial"/>
              <a:buNone/>
            </a:pPr>
            <a:r>
              <a:rPr lang="cs-CZ" sz="4500"/>
              <a:t>Předpokládaný časový harmonogram a cena výstavby</a:t>
            </a:r>
            <a:endParaRPr/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423560" y="2035070"/>
            <a:ext cx="8341897" cy="3726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35" name="Google Shape;135;p9"/>
          <p:cNvSpPr txBox="1"/>
          <p:nvPr/>
        </p:nvSpPr>
        <p:spPr>
          <a:xfrm>
            <a:off x="3613354" y="2566220"/>
            <a:ext cx="5358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 výstavby od založení družstva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předání bytů družstevníkům: 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– 4 roky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Odhadovaná </a:t>
            </a:r>
            <a:r>
              <a:rPr b="1"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cena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výstavby z ledna 2022: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chemeClr val="dk1"/>
                </a:solidFill>
              </a:rPr>
              <a:t>835</a:t>
            </a:r>
            <a:r>
              <a:rPr b="1"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2400">
                <a:solidFill>
                  <a:schemeClr val="dk1"/>
                </a:solidFill>
              </a:rPr>
              <a:t>0</a:t>
            </a:r>
            <a:r>
              <a:rPr b="1"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00 000 Kč </a:t>
            </a:r>
            <a:r>
              <a:rPr b="1" lang="cs-CZ" sz="2400">
                <a:solidFill>
                  <a:schemeClr val="dk1"/>
                </a:solidFill>
              </a:rPr>
              <a:t>bez </a:t>
            </a:r>
            <a:r>
              <a:rPr b="1"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02" y="2507226"/>
            <a:ext cx="3150414" cy="337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2020-01-10T10:06:52Z</dcterms:created>
  <dc:creator>Vítězslav Mareš</dc:creator>
</cp:coreProperties>
</file>