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76" r:id="rId3"/>
  </p:sldMasterIdLst>
  <p:notesMasterIdLst>
    <p:notesMasterId r:id="rId10"/>
  </p:notesMasterIdLst>
  <p:sldIdLst>
    <p:sldId id="293" r:id="rId4"/>
    <p:sldId id="264" r:id="rId5"/>
    <p:sldId id="265" r:id="rId6"/>
    <p:sldId id="266" r:id="rId7"/>
    <p:sldId id="292" r:id="rId8"/>
    <p:sldId id="291" r:id="rId9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E2204-3EFC-4514-96EB-F3B8B91F0AD5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A6BA7-AB6C-44FE-BA06-79CCDF06A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00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První pokus: Horní Poustevna 90. léta</a:t>
            </a:r>
          </a:p>
          <a:p>
            <a:r>
              <a:rPr lang="cs-CZ" dirty="0"/>
              <a:t>2000: zaměření na kvalitu sociálních služeb a lidská </a:t>
            </a:r>
            <a:r>
              <a:rPr lang="cs-CZ" dirty="0" err="1"/>
              <a:t>práve</a:t>
            </a:r>
            <a:endParaRPr lang="cs-CZ" dirty="0"/>
          </a:p>
          <a:p>
            <a:pPr lvl="1"/>
            <a:r>
              <a:rPr lang="cs-CZ" b="1" dirty="0" err="1">
                <a:solidFill>
                  <a:srgbClr val="FF0000"/>
                </a:solidFill>
              </a:rPr>
              <a:t>CoP</a:t>
            </a:r>
            <a:r>
              <a:rPr lang="cs-CZ" b="1" dirty="0">
                <a:solidFill>
                  <a:srgbClr val="FF0000"/>
                </a:solidFill>
              </a:rPr>
              <a:t> not </a:t>
            </a:r>
            <a:r>
              <a:rPr lang="cs-CZ" b="1" dirty="0" err="1">
                <a:solidFill>
                  <a:srgbClr val="FF0000"/>
                </a:solidFill>
              </a:rPr>
              <a:t>interested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for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next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two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decades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2003: </a:t>
            </a:r>
            <a:r>
              <a:rPr lang="cs-CZ" dirty="0" err="1"/>
              <a:t>Moravian-Silesian</a:t>
            </a:r>
            <a:r>
              <a:rPr lang="cs-CZ" dirty="0"/>
              <a:t> Region </a:t>
            </a:r>
            <a:r>
              <a:rPr lang="cs-CZ" dirty="0" err="1"/>
              <a:t>starts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regional</a:t>
            </a:r>
            <a:r>
              <a:rPr lang="cs-CZ" dirty="0"/>
              <a:t> level</a:t>
            </a:r>
          </a:p>
          <a:p>
            <a:r>
              <a:rPr lang="cs-CZ" dirty="0"/>
              <a:t>2007: New </a:t>
            </a:r>
            <a:r>
              <a:rPr lang="cs-CZ" dirty="0" err="1"/>
              <a:t>legislation</a:t>
            </a:r>
            <a:r>
              <a:rPr lang="cs-CZ" dirty="0"/>
              <a:t> </a:t>
            </a:r>
            <a:r>
              <a:rPr lang="cs-CZ" dirty="0" err="1"/>
              <a:t>came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force</a:t>
            </a:r>
            <a:endParaRPr lang="cs-CZ" dirty="0"/>
          </a:p>
          <a:p>
            <a:r>
              <a:rPr lang="cs-CZ" dirty="0"/>
              <a:t>2008 DI support </a:t>
            </a:r>
            <a:r>
              <a:rPr lang="cs-CZ" dirty="0" err="1"/>
              <a:t>from</a:t>
            </a:r>
            <a:r>
              <a:rPr lang="cs-CZ" dirty="0"/>
              <a:t> MOLSA</a:t>
            </a:r>
          </a:p>
          <a:p>
            <a:r>
              <a:rPr lang="cs-CZ" dirty="0"/>
              <a:t>2009: EU </a:t>
            </a:r>
            <a:r>
              <a:rPr lang="cs-CZ" dirty="0" err="1"/>
              <a:t>funding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DI </a:t>
            </a:r>
            <a:r>
              <a:rPr lang="cs-CZ" dirty="0" err="1"/>
              <a:t>projects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regional</a:t>
            </a:r>
            <a:r>
              <a:rPr lang="cs-CZ" dirty="0"/>
              <a:t> level &amp; </a:t>
            </a:r>
            <a:r>
              <a:rPr lang="cs-CZ" dirty="0" err="1"/>
              <a:t>national</a:t>
            </a:r>
            <a:r>
              <a:rPr lang="cs-CZ" dirty="0"/>
              <a:t> support </a:t>
            </a:r>
            <a:r>
              <a:rPr lang="cs-CZ" dirty="0" err="1"/>
              <a:t>agency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A6BA7-AB6C-44FE-BA06-79CCDF06A91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79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A6BA7-AB6C-44FE-BA06-79CCDF06A9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82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w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EE0E6-28AB-41ED-9E0D-349FF07E4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A140BF-A02A-4B35-85A2-A5F9C24B0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47522B-148E-422D-8F06-72A796BB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C792-B4ED-4E80-8DE1-0D16E1986A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E525B2-2C23-4EAD-B9C0-F201AC0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2387B1-F122-4F7C-A02D-1436D2DD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1347-8B72-4138-9214-AC69A7D99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81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AAD1F-7C25-4346-AD39-F1570E6E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BD98F8E-AD01-40E7-8503-7B9A17DAB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3E09C4-08A9-413C-BEAA-2A9C3F6D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C792-B4ED-4E80-8DE1-0D16E1986A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57FF7F-FCA6-438A-AEDF-2BF6D3F4E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6C79F1-25FC-4E22-B3AD-EB9A7096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1347-8B72-4138-9214-AC69A7D99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80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D5D358-089D-43A7-8EC4-5F027B4662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FD9DEA3-84D0-4267-AFDE-A04BF7487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511011-497F-44DA-8909-C425BA4EA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C792-B4ED-4E80-8DE1-0D16E1986A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096A0C-455D-4332-B4AD-673CBDAB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94476A-BD38-40D7-9806-CE224530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1347-8B72-4138-9214-AC69A7D99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25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6000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odkla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4905" cy="6858000"/>
          </a:xfrm>
          <a:prstGeom prst="rect">
            <a:avLst/>
          </a:prstGeom>
        </p:spPr>
      </p:pic>
      <p:pic>
        <p:nvPicPr>
          <p:cNvPr id="4" name="Praha_tit_sl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8249" y="293209"/>
            <a:ext cx="81168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199" y="1638700"/>
            <a:ext cx="81168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652" y="5020232"/>
            <a:ext cx="1960117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499200" y="291603"/>
            <a:ext cx="11165200" cy="12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305555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499200" y="1838425"/>
            <a:ext cx="11165200" cy="4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‒"/>
              <a:defRPr>
                <a:solidFill>
                  <a:schemeClr val="dk1"/>
                </a:solidFill>
              </a:defRPr>
            </a:lvl1pPr>
            <a:lvl2pPr marL="1219170" lvl="1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2pPr>
            <a:lvl3pPr marL="1828754" lvl="2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3pPr>
            <a:lvl4pPr marL="2438339" lvl="3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4pPr>
            <a:lvl5pPr marL="3047924" lvl="4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3626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1" type="titleOnly">
  <p:cSld name="End 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495301" y="5934075"/>
            <a:ext cx="8115200" cy="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1252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 1" type="title">
  <p:cSld name="Start 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1"/>
            <a:ext cx="9146177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"/>
          <p:cNvSpPr txBox="1">
            <a:spLocks noGrp="1"/>
          </p:cNvSpPr>
          <p:nvPr>
            <p:ph type="ctrTitle"/>
          </p:nvPr>
        </p:nvSpPr>
        <p:spPr>
          <a:xfrm>
            <a:off x="498249" y="293209"/>
            <a:ext cx="8116800" cy="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ubTitle" idx="1"/>
          </p:nvPr>
        </p:nvSpPr>
        <p:spPr>
          <a:xfrm>
            <a:off x="499199" y="1638700"/>
            <a:ext cx="8116800" cy="5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‒"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2pPr>
            <a:lvl3pPr lvl="2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3pPr>
            <a:lvl4pPr lvl="3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4pPr>
            <a:lvl5pPr lvl="4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5pPr>
            <a:lvl6pPr lvl="5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403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">
  <p:cSld name="Obsah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r="23890"/>
          <a:stretch/>
        </p:blipFill>
        <p:spPr>
          <a:xfrm>
            <a:off x="2" y="0"/>
            <a:ext cx="92794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9618135" y="333829"/>
            <a:ext cx="2129200" cy="5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1pPr>
            <a:lvl2pPr marL="1219170" lvl="1" indent="-457189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2pPr>
            <a:lvl3pPr marL="1828754" lvl="2" indent="-457189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3pPr>
            <a:lvl4pPr marL="2438339" lvl="3" indent="-457189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4pPr>
            <a:lvl5pPr marL="3047924" lvl="4" indent="-457189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814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G">
  <p:cSld name="Title and Content-G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" y="-1"/>
            <a:ext cx="9156800" cy="6869600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499200" y="291603"/>
            <a:ext cx="8116800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ts val="5000"/>
              <a:buFont typeface="Arial"/>
              <a:buNone/>
              <a:defRPr>
                <a:solidFill>
                  <a:srgbClr val="E90C2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499200" y="1841500"/>
            <a:ext cx="8116800" cy="41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‒"/>
              <a:defRPr>
                <a:solidFill>
                  <a:schemeClr val="dk1"/>
                </a:solidFill>
              </a:defRPr>
            </a:lvl1pPr>
            <a:lvl2pPr marL="1219170" lvl="1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2pPr>
            <a:lvl3pPr marL="1828754" lvl="2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3pPr>
            <a:lvl4pPr marL="2438339" lvl="3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4pPr>
            <a:lvl5pPr marL="3047924" lvl="4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701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R">
  <p:cSld name="Title and Content-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/>
          <p:nvPr/>
        </p:nvSpPr>
        <p:spPr>
          <a:xfrm>
            <a:off x="1" y="-1"/>
            <a:ext cx="9156800" cy="6869600"/>
          </a:xfrm>
          <a:prstGeom prst="rect">
            <a:avLst/>
          </a:prstGeom>
          <a:solidFill>
            <a:srgbClr val="E90C2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499200" y="291603"/>
            <a:ext cx="8116800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499200" y="1841500"/>
            <a:ext cx="8116800" cy="41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‒"/>
              <a:defRPr>
                <a:solidFill>
                  <a:schemeClr val="lt1"/>
                </a:solidFill>
              </a:defRPr>
            </a:lvl1pPr>
            <a:lvl2pPr marL="1219170" lvl="1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2pPr>
            <a:lvl3pPr marL="1828754" lvl="2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3pPr>
            <a:lvl4pPr marL="2438339" lvl="3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4pPr>
            <a:lvl5pPr marL="3047924" lvl="4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377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C4B39-408F-4786-981B-229C9B2EE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511C0E-1E3A-403D-A605-FD16FFE92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A66138-1684-4A3B-83B1-77BDD99BC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C792-B4ED-4E80-8DE1-0D16E1986A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A0E2A5-043F-4323-AAB3-F00D30478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F92453-2DD6-4CEA-B0A5-D1D94E15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1347-8B72-4138-9214-AC69A7D99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899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-Y">
  <p:cSld name="Title and Content-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/>
          <p:nvPr/>
        </p:nvSpPr>
        <p:spPr>
          <a:xfrm>
            <a:off x="1" y="-1"/>
            <a:ext cx="9156800" cy="686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499200" y="291603"/>
            <a:ext cx="8116800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ts val="5000"/>
              <a:buFont typeface="Arial"/>
              <a:buNone/>
              <a:defRPr>
                <a:solidFill>
                  <a:srgbClr val="E90C2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>
            <a:off x="499200" y="1841500"/>
            <a:ext cx="8116800" cy="41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‒"/>
              <a:defRPr>
                <a:solidFill>
                  <a:schemeClr val="dk1"/>
                </a:solidFill>
              </a:defRPr>
            </a:lvl1pPr>
            <a:lvl2pPr marL="1219170" lvl="1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2pPr>
            <a:lvl3pPr marL="1828754" lvl="2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3pPr>
            <a:lvl4pPr marL="2438339" lvl="3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4pPr>
            <a:lvl5pPr marL="3047924" lvl="4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Char char="-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9916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Picture">
  <p:cSld name="Title, Subtitle and Pictur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499201" y="291603"/>
            <a:ext cx="8670000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ts val="5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1"/>
          </p:nvPr>
        </p:nvSpPr>
        <p:spPr>
          <a:xfrm>
            <a:off x="499201" y="1257879"/>
            <a:ext cx="86700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>
                <a:solidFill>
                  <a:schemeClr val="dk1"/>
                </a:solidFill>
              </a:defRPr>
            </a:lvl1pPr>
            <a:lvl2pPr marL="1219170" lvl="1" indent="-304792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2pPr>
            <a:lvl3pPr marL="1828754" lvl="2" indent="-304792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3pPr>
            <a:lvl4pPr marL="2438339" lvl="3" indent="-304792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4pPr>
            <a:lvl5pPr marL="3047924" lvl="4" indent="-304792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>
            <a:spLocks noGrp="1"/>
          </p:cNvSpPr>
          <p:nvPr>
            <p:ph type="pic" idx="2"/>
          </p:nvPr>
        </p:nvSpPr>
        <p:spPr>
          <a:xfrm>
            <a:off x="499201" y="1895476"/>
            <a:ext cx="8670000" cy="45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3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sz="3067" b="0" i="0" u="none" strike="noStrike" cap="non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sz="3067" b="0" i="0" u="none" strike="noStrike" cap="non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sz="3067" b="0" i="0" u="none" strike="noStrike" cap="non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sz="3067" b="0" i="0" u="none" strike="noStrike" cap="non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438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2 x Picture">
  <p:cSld name="Title, Subtitle and 2 x Pictur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499201" y="291603"/>
            <a:ext cx="8670000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ts val="5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499201" y="1257879"/>
            <a:ext cx="86700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>
                <a:solidFill>
                  <a:schemeClr val="dk1"/>
                </a:solidFill>
              </a:defRPr>
            </a:lvl1pPr>
            <a:lvl2pPr marL="1219170" lvl="1" indent="-304792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2pPr>
            <a:lvl3pPr marL="1828754" lvl="2" indent="-304792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3pPr>
            <a:lvl4pPr marL="2438339" lvl="3" indent="-304792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4pPr>
            <a:lvl5pPr marL="3047924" lvl="4" indent="-304792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>
            <a:spLocks noGrp="1"/>
          </p:cNvSpPr>
          <p:nvPr>
            <p:ph type="pic" idx="2"/>
          </p:nvPr>
        </p:nvSpPr>
        <p:spPr>
          <a:xfrm>
            <a:off x="499201" y="1895476"/>
            <a:ext cx="4761600" cy="45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‒"/>
              <a:defRPr sz="3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sz="3067" b="0" i="0" u="none" strike="noStrike" cap="non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sz="3067" b="0" i="0" u="none" strike="noStrike" cap="non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sz="3067" b="0" i="0" u="none" strike="noStrike" cap="non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sz="3067" b="0" i="0" u="none" strike="noStrike" cap="non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2"/>
          <p:cNvSpPr>
            <a:spLocks noGrp="1"/>
          </p:cNvSpPr>
          <p:nvPr>
            <p:ph type="pic" idx="3"/>
          </p:nvPr>
        </p:nvSpPr>
        <p:spPr>
          <a:xfrm>
            <a:off x="5442807" y="1895475"/>
            <a:ext cx="4761600" cy="45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‒"/>
              <a:defRPr sz="3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sz="3067" b="0" i="0" u="none" strike="noStrike" cap="non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sz="3067" b="0" i="0" u="none" strike="noStrike" cap="non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sz="3067" b="0" i="0" u="none" strike="noStrike" cap="non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sz="3067" b="0" i="0" u="none" strike="noStrike" cap="non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6929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Chart">
  <p:cSld name="Title, Subtitle and Char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499201" y="291603"/>
            <a:ext cx="8670000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ts val="5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499201" y="1257879"/>
            <a:ext cx="86700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>
                <a:solidFill>
                  <a:schemeClr val="dk1"/>
                </a:solidFill>
              </a:defRPr>
            </a:lvl1pPr>
            <a:lvl2pPr marL="1219170" lvl="1" indent="-304792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2pPr>
            <a:lvl3pPr marL="1828754" lvl="2" indent="-304792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3pPr>
            <a:lvl4pPr marL="2438339" lvl="3" indent="-304792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4pPr>
            <a:lvl5pPr marL="3047924" lvl="4" indent="-304792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None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>
            <a:spLocks noGrp="1"/>
          </p:cNvSpPr>
          <p:nvPr>
            <p:ph type="chart" idx="2"/>
          </p:nvPr>
        </p:nvSpPr>
        <p:spPr>
          <a:xfrm>
            <a:off x="499199" y="1905717"/>
            <a:ext cx="8670000" cy="4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‒"/>
              <a:defRPr sz="3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sz="3067" b="0" i="0" u="none" strike="noStrike" cap="non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sz="3067" b="0" i="0" u="none" strike="noStrike" cap="non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sz="3067" b="0" i="0" u="none" strike="noStrike" cap="non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sz="3067" b="0" i="0" u="none" strike="noStrike" cap="non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4293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 2">
  <p:cSld name="Start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/>
          <p:nvPr/>
        </p:nvSpPr>
        <p:spPr>
          <a:xfrm>
            <a:off x="9365448" y="4937760"/>
            <a:ext cx="2677200" cy="182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4"/>
          <p:cNvSpPr/>
          <p:nvPr/>
        </p:nvSpPr>
        <p:spPr>
          <a:xfrm>
            <a:off x="1" y="-1"/>
            <a:ext cx="9156800" cy="6869600"/>
          </a:xfrm>
          <a:prstGeom prst="rect">
            <a:avLst/>
          </a:prstGeom>
          <a:solidFill>
            <a:srgbClr val="00584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4"/>
          <p:cNvSpPr txBox="1">
            <a:spLocks noGrp="1"/>
          </p:cNvSpPr>
          <p:nvPr>
            <p:ph type="ctrTitle"/>
          </p:nvPr>
        </p:nvSpPr>
        <p:spPr>
          <a:xfrm>
            <a:off x="499200" y="291600"/>
            <a:ext cx="8116800" cy="7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6667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ubTitle" idx="1"/>
          </p:nvPr>
        </p:nvSpPr>
        <p:spPr>
          <a:xfrm>
            <a:off x="499200" y="1638775"/>
            <a:ext cx="8116800" cy="5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3067">
                <a:solidFill>
                  <a:schemeClr val="lt1"/>
                </a:solidFill>
              </a:defRPr>
            </a:lvl1pPr>
            <a:lvl2pPr lvl="1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000"/>
              <a:buNone/>
              <a:defRPr sz="2667"/>
            </a:lvl2pPr>
            <a:lvl3pPr lvl="2" algn="ctr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None/>
              <a:defRPr sz="2400"/>
            </a:lvl3pPr>
            <a:lvl4pPr lvl="3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600"/>
              <a:buNone/>
              <a:defRPr sz="2133"/>
            </a:lvl4pPr>
            <a:lvl5pPr lvl="4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600"/>
              <a:buNone/>
              <a:defRPr sz="2133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9pPr>
          </a:lstStyle>
          <a:p>
            <a:endParaRPr/>
          </a:p>
        </p:txBody>
      </p:sp>
      <p:pic>
        <p:nvPicPr>
          <p:cNvPr id="99" name="Google Shape;9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38653" y="5020233"/>
            <a:ext cx="1470087" cy="1470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872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x Content" type="twoObj">
  <p:cSld name="Title and 2 x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499200" y="291603"/>
            <a:ext cx="11165200" cy="12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305555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499200" y="1825627"/>
            <a:ext cx="5457600" cy="4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‒"/>
              <a:defRPr>
                <a:solidFill>
                  <a:schemeClr val="dk1"/>
                </a:solidFill>
              </a:defRPr>
            </a:lvl1pPr>
            <a:lvl2pPr marL="1219170" lvl="1" indent="-457189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2pPr>
            <a:lvl3pPr marL="1828754" lvl="2" indent="-457189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3pPr>
            <a:lvl4pPr marL="2438339" lvl="3" indent="-457189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4pPr>
            <a:lvl5pPr marL="3047924" lvl="4" indent="-457189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2"/>
          </p:nvPr>
        </p:nvSpPr>
        <p:spPr>
          <a:xfrm>
            <a:off x="6231468" y="1825627"/>
            <a:ext cx="5455200" cy="4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9521" algn="l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‒"/>
              <a:defRPr>
                <a:solidFill>
                  <a:schemeClr val="dk1"/>
                </a:solidFill>
              </a:defRPr>
            </a:lvl1pPr>
            <a:lvl2pPr marL="1219170" lvl="1" indent="-457189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2pPr>
            <a:lvl3pPr marL="1828754" lvl="2" indent="-457189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3pPr>
            <a:lvl4pPr marL="2438339" lvl="3" indent="-457189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4pPr>
            <a:lvl5pPr marL="3047924" lvl="4" indent="-457189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1800"/>
              <a:buChar char="-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1610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2">
  <p:cSld name="End 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/>
          <p:nvPr/>
        </p:nvSpPr>
        <p:spPr>
          <a:xfrm>
            <a:off x="1" y="-1"/>
            <a:ext cx="9156800" cy="6869600"/>
          </a:xfrm>
          <a:prstGeom prst="rect">
            <a:avLst/>
          </a:prstGeom>
          <a:solidFill>
            <a:srgbClr val="00584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38653" y="5020233"/>
            <a:ext cx="1470087" cy="147002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494400" y="5932800"/>
            <a:ext cx="81168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BBB74-CA83-493B-950B-A21C4898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6DA012-9955-42E6-8DC1-E8A99F754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C7F1BA-854A-4531-B82A-AF1FBB8D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C792-B4ED-4E80-8DE1-0D16E1986A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CB54FA-582A-4F07-AF12-77D45195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4768FB-84A8-45B5-ADBB-0800F1B1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1347-8B72-4138-9214-AC69A7D99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25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A5351-34D9-47F0-A113-E65C388D6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BEF8E1-3F9B-4386-A80D-1951C69E3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A81658-5C03-40B4-9C0E-BB5F3F844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02B477-ACA5-4F4C-BB79-7AEB362D0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C792-B4ED-4E80-8DE1-0D16E1986A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A76B01-BBFF-4615-A98B-BBC40D76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1E6200-F85F-44D3-A073-754E8AE9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1347-8B72-4138-9214-AC69A7D99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91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C39B0B-A8DC-47FD-968D-358C392F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AF1665-CB83-466A-8834-1584279E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8B36D7-9E77-43F9-A588-941AAD255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21578D1-D2B1-4565-9621-90DA39D83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4173B73-CF3E-43F0-B0C5-B9A630D5A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4CA8A0-7327-465F-ABC1-0F250D32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C792-B4ED-4E80-8DE1-0D16E1986A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7B8D648-E65E-4D8A-8342-49C4ACD80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3D6E0D-5B10-4012-892C-01161887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1347-8B72-4138-9214-AC69A7D99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97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02924-65BB-4BA2-B669-38226093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C4EEA54-ED83-4E20-AE37-7862EC9ED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C792-B4ED-4E80-8DE1-0D16E1986A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92F4256-78ED-4008-A98F-926DBC62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2805F2-A8E1-4309-BAFC-5A863127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1347-8B72-4138-9214-AC69A7D99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48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BC284AC-E7D7-435C-A6DA-D79827BB8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C792-B4ED-4E80-8DE1-0D16E1986A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00F1600-AC26-402E-A2C5-46CF650E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C31D35-09E6-4FF2-B30F-37FE5C9C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1347-8B72-4138-9214-AC69A7D99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11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3F05E5-B0E2-4240-812C-77D1BF837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2F00FE-EA35-4B4F-BFDF-9099D3F12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70DE2C-38FD-49BE-8AF8-F22013A51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4894B2-AA6C-455A-8A12-96AE6CD6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C792-B4ED-4E80-8DE1-0D16E1986A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D75AA0-2693-4E10-A4F6-F4F30DF0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86731F-A0F6-417B-ABD2-4A6AB455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1347-8B72-4138-9214-AC69A7D99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5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7D1E3D-7F78-490D-8BD8-C46A07CC2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A728B95-E4DA-4837-8F94-0D0C1A8C6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370371-DB5A-4EFC-A66A-4BE29ACAA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59A205-D332-4838-AA77-3999C3B8A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C792-B4ED-4E80-8DE1-0D16E1986A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3073E0-074E-4857-9CA8-66235B134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96FD75-0ACC-48EC-98AD-5239375F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1347-8B72-4138-9214-AC69A7D99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92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06BCA00-00E6-40D5-B6E7-63F2CAFD0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5221B5-EF12-41A0-9EDB-E51F852FA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5648F1-196F-475B-918C-C32FACA9E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CC792-B4ED-4E80-8DE1-0D16E1986AA2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E3D56F-428B-4CE1-A67A-B907298E1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D4FEEA-3F55-48A3-A97B-A30A25B30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11347-8B72-4138-9214-AC69A7D99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84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634"/>
            <a:ext cx="12192000" cy="685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38" y="5967318"/>
            <a:ext cx="686455" cy="514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200" y="291601"/>
            <a:ext cx="11165245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200" y="1838425"/>
            <a:ext cx="11165245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2000"/>
            <a:r>
              <a:rPr lang="en-US" dirty="0"/>
              <a:t>Edit Master text styles</a:t>
            </a:r>
          </a:p>
          <a:p>
            <a:pPr lvl="0"/>
            <a:endParaRPr lang="cs-CZ" dirty="0"/>
          </a:p>
          <a:p>
            <a:pPr lvl="0"/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874000" y="6096100"/>
            <a:ext cx="2912533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</p:sldLayoutIdLst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216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000339" y="5967318"/>
            <a:ext cx="514840" cy="51482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99200" y="291603"/>
            <a:ext cx="11165200" cy="12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90C24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E90C2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499200" y="1838425"/>
            <a:ext cx="11165200" cy="4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7465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‒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sz="2300" b="0" i="0" u="none" strike="noStrike" cap="non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sz="2300" b="0" i="0" u="none" strike="noStrike" cap="non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sz="2300" b="0" i="0" u="none" strike="noStrike" cap="non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lnSpc>
                <a:spcPct val="121739"/>
              </a:lnSpc>
              <a:spcBef>
                <a:spcPts val="0"/>
              </a:spcBef>
              <a:spcAft>
                <a:spcPts val="0"/>
              </a:spcAft>
              <a:buClr>
                <a:srgbClr val="371E56"/>
              </a:buClr>
              <a:buSzPts val="2300"/>
              <a:buFont typeface="Arial"/>
              <a:buChar char="-"/>
              <a:defRPr sz="2300" b="0" i="0" u="none" strike="noStrike" cap="none">
                <a:solidFill>
                  <a:srgbClr val="371E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7874000" y="6096101"/>
            <a:ext cx="2912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D3011347-8B72-4138-9214-AC69A7D99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4679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3F12D-CDF7-47C6-A2E3-2EACDA230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249" y="293209"/>
            <a:ext cx="6030567" cy="760000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Modernizace systému sociální péče v Praze  2019 - 2022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559501-F8FC-48E4-AD14-5FF8D6CF6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01556"/>
            <a:ext cx="8116800" cy="568000"/>
          </a:xfrm>
        </p:spPr>
        <p:txBody>
          <a:bodyPr/>
          <a:lstStyle/>
          <a:p>
            <a:pPr marL="82550" indent="0">
              <a:buNone/>
            </a:pPr>
            <a:r>
              <a:rPr lang="cs-CZ" dirty="0"/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Milena Johnová</a:t>
            </a:r>
          </a:p>
        </p:txBody>
      </p:sp>
    </p:spTree>
    <p:extLst>
      <p:ext uri="{BB962C8B-B14F-4D97-AF65-F5344CB8AC3E}">
        <p14:creationId xmlns:p14="http://schemas.microsoft.com/office/powerpoint/2010/main" val="91063163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8DC3431D-3543-44B0-981F-D4CC8F430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/>
              <a:t>		</a:t>
            </a:r>
            <a:r>
              <a:rPr lang="cs-CZ" b="1" dirty="0">
                <a:latin typeface="+mn-lt"/>
              </a:rPr>
              <a:t>Praha spala: 1989-2019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F1B3C97-FEC7-4521-9483-A958F4548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14" y="0"/>
            <a:ext cx="3496928" cy="3447757"/>
          </a:xfrm>
          <a:prstGeom prst="rect">
            <a:avLst/>
          </a:prstGeom>
        </p:spPr>
      </p:pic>
      <p:sp>
        <p:nvSpPr>
          <p:cNvPr id="12" name="Nadpis 6">
            <a:extLst>
              <a:ext uri="{FF2B5EF4-FFF2-40B4-BE49-F238E27FC236}">
                <a16:creationId xmlns:a16="http://schemas.microsoft.com/office/drawing/2014/main" id="{B40E6D90-BA0B-49EC-9E89-D45EF74BC002}"/>
              </a:ext>
            </a:extLst>
          </p:cNvPr>
          <p:cNvSpPr txBox="1">
            <a:spLocks/>
          </p:cNvSpPr>
          <p:nvPr/>
        </p:nvSpPr>
        <p:spPr>
          <a:xfrm>
            <a:off x="555176" y="1572768"/>
            <a:ext cx="6095996" cy="502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500" dirty="0">
                <a:latin typeface="+mn-lt"/>
              </a:rPr>
              <a:t>30 let po listopadu </a:t>
            </a:r>
            <a:r>
              <a:rPr lang="cs-CZ" sz="3500" b="1" dirty="0">
                <a:solidFill>
                  <a:srgbClr val="FF0000"/>
                </a:solidFill>
                <a:latin typeface="+mn-lt"/>
              </a:rPr>
              <a:t>1.000+</a:t>
            </a:r>
            <a:r>
              <a:rPr lang="cs-CZ" sz="3500" dirty="0">
                <a:latin typeface="+mn-lt"/>
              </a:rPr>
              <a:t> lůžek s náklady za </a:t>
            </a:r>
            <a:r>
              <a:rPr lang="cs-CZ" sz="3500" b="1" dirty="0">
                <a:solidFill>
                  <a:srgbClr val="FF0000"/>
                </a:solidFill>
                <a:latin typeface="+mn-lt"/>
              </a:rPr>
              <a:t>1 mld. </a:t>
            </a:r>
            <a:r>
              <a:rPr lang="cs-CZ" sz="3500" dirty="0">
                <a:latin typeface="+mn-lt"/>
              </a:rPr>
              <a:t>mimo své území</a:t>
            </a:r>
          </a:p>
          <a:p>
            <a:endParaRPr lang="cs-CZ" sz="2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n-lt"/>
              </a:rPr>
              <a:t>Nabídka sociální péče neodpovídá potřebám a preferencím Pražanů </a:t>
            </a:r>
          </a:p>
          <a:p>
            <a:endParaRPr lang="cs-CZ" sz="28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n-lt"/>
              </a:rPr>
              <a:t>Praha nenaplňuje zákonnou povinnost kraje zajišťovat dostupnost služeb na svém území (§ 95 zákona o sociálních službách)</a:t>
            </a:r>
          </a:p>
          <a:p>
            <a:endParaRPr lang="cs-CZ" sz="28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n-lt"/>
              </a:rPr>
              <a:t>Vytváří extrémní vyloučení z domova v Sudetech a jiných zapadlých lokalitách (např. Křivoklátské lesy)</a:t>
            </a:r>
          </a:p>
          <a:p>
            <a:endParaRPr lang="cs-CZ" sz="28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n-lt"/>
              </a:rPr>
              <a:t>Obvykle v zámcích a jiných objektech které byly v 50. letech bez užitku (kasárna, doly)</a:t>
            </a:r>
          </a:p>
        </p:txBody>
      </p:sp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54E1237E-63F1-4EF5-BCDD-4AAB141A18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94" t="-18945" r="43599" b="24915"/>
          <a:stretch/>
        </p:blipFill>
        <p:spPr>
          <a:xfrm>
            <a:off x="6596747" y="2345907"/>
            <a:ext cx="5595253" cy="461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1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49C98-E8C0-453F-B9BA-98472C42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dirty="0">
                <a:latin typeface="+mn-lt"/>
              </a:rPr>
              <a:t>Probuzení v 2019: 10 minut po dvanácté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5BC9B-EF6A-486F-A1B3-68C9E242A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586"/>
            <a:ext cx="10515600" cy="494528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Výzvy</a:t>
            </a:r>
          </a:p>
          <a:p>
            <a:pPr lvl="1"/>
            <a:r>
              <a:rPr lang="cs-CZ" dirty="0"/>
              <a:t>Nedostatek objektů k bydlení: málo městských bytů a dlouhý stavební proces</a:t>
            </a:r>
          </a:p>
          <a:p>
            <a:pPr lvl="1"/>
            <a:r>
              <a:rPr lang="cs-CZ" dirty="0"/>
              <a:t>Nedostatek pracovní síly</a:t>
            </a:r>
          </a:p>
          <a:p>
            <a:pPr lvl="1"/>
            <a:r>
              <a:rPr lang="cs-CZ" dirty="0"/>
              <a:t>Nestabilita financování sociálních služeb (nejde o mandatorní výdaj veř. </a:t>
            </a:r>
            <a:r>
              <a:rPr lang="cs-CZ" dirty="0" err="1"/>
              <a:t>rozp</a:t>
            </a:r>
            <a:r>
              <a:rPr lang="cs-CZ" dirty="0"/>
              <a:t>.)</a:t>
            </a:r>
          </a:p>
          <a:p>
            <a:pPr lvl="1"/>
            <a:r>
              <a:rPr lang="cs-CZ" dirty="0"/>
              <a:t>Nízká motivovanost vyššího managementu zařízení</a:t>
            </a:r>
          </a:p>
          <a:p>
            <a:pPr lvl="1"/>
            <a:r>
              <a:rPr lang="cs-CZ" dirty="0"/>
              <a:t>Politická opozice</a:t>
            </a:r>
          </a:p>
          <a:p>
            <a:pPr lvl="1"/>
            <a:r>
              <a:rPr lang="cs-CZ" dirty="0"/>
              <a:t>Omezený čas 4 letého volebního období (max. za posledních 14 let)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Zdroje</a:t>
            </a:r>
          </a:p>
          <a:p>
            <a:pPr lvl="1"/>
            <a:r>
              <a:rPr lang="cs-CZ" dirty="0"/>
              <a:t>Politická vůle modernizovat sociální služby</a:t>
            </a:r>
          </a:p>
          <a:p>
            <a:pPr lvl="1"/>
            <a:r>
              <a:rPr lang="cs-CZ" dirty="0"/>
              <a:t>EU fondy (200 mil z ESF)</a:t>
            </a:r>
          </a:p>
          <a:p>
            <a:pPr lvl="1"/>
            <a:r>
              <a:rPr lang="cs-CZ" dirty="0"/>
              <a:t>Poučení ze zkušeností ostatních krajů, které mnohem dál než Praha</a:t>
            </a:r>
          </a:p>
          <a:p>
            <a:pPr lvl="1"/>
            <a:r>
              <a:rPr lang="cs-CZ" dirty="0"/>
              <a:t>Podpora externích konzultantů – expertů na transformační procesy</a:t>
            </a:r>
          </a:p>
        </p:txBody>
      </p:sp>
    </p:spTree>
    <p:extLst>
      <p:ext uri="{BB962C8B-B14F-4D97-AF65-F5344CB8AC3E}">
        <p14:creationId xmlns:p14="http://schemas.microsoft.com/office/powerpoint/2010/main" val="128416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EEDF2-8315-4C61-BBCF-97E0569C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Naše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F86BFF-C5CF-4ED5-8F8C-1DC6B033B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473"/>
            <a:ext cx="10515600" cy="500240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Akcelerovat tvorbu nových kapacit sociální péče na území hl. m. Prahy pro ty, kteří</a:t>
            </a:r>
          </a:p>
          <a:p>
            <a:pPr lvl="1"/>
            <a:r>
              <a:rPr lang="cs-CZ" dirty="0"/>
              <a:t>se vrací z mimopražských zařízení</a:t>
            </a:r>
          </a:p>
          <a:p>
            <a:pPr lvl="1"/>
            <a:r>
              <a:rPr lang="cs-CZ" dirty="0"/>
              <a:t>jsou ohrožení umístěním do ústavní péče mimo Prahu (včetně odlehčovací služby pro rodiny s dětmi)</a:t>
            </a:r>
          </a:p>
          <a:p>
            <a:r>
              <a:rPr lang="cs-CZ" dirty="0"/>
              <a:t>Přesunout kapacitu služeb do Prahy, avšak nepřesouvat lidi, pokud chtějí zůstat</a:t>
            </a:r>
          </a:p>
          <a:p>
            <a:r>
              <a:rPr lang="cs-CZ" dirty="0"/>
              <a:t>Ti, kteří se již cítí doma v regionu, zůstávají</a:t>
            </a:r>
          </a:p>
          <a:p>
            <a:pPr lvl="1"/>
            <a:r>
              <a:rPr lang="cs-CZ" dirty="0"/>
              <a:t>Transformace na komunitní typ péče</a:t>
            </a:r>
          </a:p>
          <a:p>
            <a:pPr lvl="1"/>
            <a:r>
              <a:rPr lang="cs-CZ" dirty="0"/>
              <a:t>Budoucnost mimopražských služeb: příslušnými regiony za pomoci MPSV</a:t>
            </a:r>
          </a:p>
          <a:p>
            <a:r>
              <a:rPr lang="cs-CZ" dirty="0"/>
              <a:t>Zohledňovat rychlost změn, aby </a:t>
            </a:r>
          </a:p>
          <a:p>
            <a:pPr lvl="1"/>
            <a:r>
              <a:rPr lang="cs-CZ" dirty="0"/>
              <a:t>lidé nečekali 10-15 let na novou službu: flexibilita pronájmů</a:t>
            </a:r>
          </a:p>
          <a:p>
            <a:pPr lvl="1"/>
            <a:r>
              <a:rPr lang="cs-CZ" dirty="0"/>
              <a:t>minimalizovat náklady transformačního období</a:t>
            </a:r>
          </a:p>
          <a:p>
            <a:r>
              <a:rPr lang="cs-CZ" dirty="0"/>
              <a:t>Tvorba nových kapacit na území Prahy</a:t>
            </a:r>
          </a:p>
          <a:p>
            <a:pPr lvl="1"/>
            <a:r>
              <a:rPr lang="cs-CZ" dirty="0"/>
              <a:t>Flexibilní akvizice (nákupy a pronájmy), aby služba spuštěná do 2 let</a:t>
            </a:r>
          </a:p>
          <a:p>
            <a:pPr lvl="1"/>
            <a:r>
              <a:rPr lang="cs-CZ" dirty="0"/>
              <a:t>Vytvářet klastry služeb (např. odlehčovací a </a:t>
            </a:r>
            <a:r>
              <a:rPr lang="cs-CZ" dirty="0" err="1"/>
              <a:t>dlouhodbé</a:t>
            </a:r>
            <a:r>
              <a:rPr lang="cs-CZ" dirty="0"/>
              <a:t> služby, mix poskytovatelů)</a:t>
            </a:r>
          </a:p>
          <a:p>
            <a:pPr lvl="1"/>
            <a:r>
              <a:rPr lang="cs-CZ" dirty="0"/>
              <a:t>Navýšit investice do provozu služeb (z 1,5 </a:t>
            </a:r>
            <a:r>
              <a:rPr lang="cs-CZ" dirty="0" err="1"/>
              <a:t>mld</a:t>
            </a:r>
            <a:r>
              <a:rPr lang="cs-CZ" dirty="0"/>
              <a:t> v roce 2019 na 2,5 </a:t>
            </a:r>
            <a:r>
              <a:rPr lang="cs-CZ" dirty="0" err="1"/>
              <a:t>mld</a:t>
            </a:r>
            <a:r>
              <a:rPr lang="cs-CZ" dirty="0"/>
              <a:t> požadavek na 2023)</a:t>
            </a:r>
          </a:p>
          <a:p>
            <a:pPr lvl="1"/>
            <a:r>
              <a:rPr lang="cs-CZ" dirty="0"/>
              <a:t>Zlepšit procesy jednání s poskytovateli o rozvoji nových kapacit</a:t>
            </a:r>
          </a:p>
        </p:txBody>
      </p:sp>
    </p:spTree>
    <p:extLst>
      <p:ext uri="{BB962C8B-B14F-4D97-AF65-F5344CB8AC3E}">
        <p14:creationId xmlns:p14="http://schemas.microsoft.com/office/powerpoint/2010/main" val="150510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Kde jsme a jak dál?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2986"/>
            <a:ext cx="10515600" cy="4713641"/>
          </a:xfrm>
        </p:spPr>
        <p:txBody>
          <a:bodyPr>
            <a:normAutofit/>
          </a:bodyPr>
          <a:lstStyle/>
          <a:p>
            <a:r>
              <a:rPr lang="cs-CZ" dirty="0"/>
              <a:t>K rozvoji kapacit služeb</a:t>
            </a:r>
          </a:p>
          <a:p>
            <a:pPr lvl="1"/>
            <a:r>
              <a:rPr lang="cs-CZ" dirty="0"/>
              <a:t>1.000 lůžek mimo hlavní město neodpovídá ani potřebám Pražanů ani zákonným povinnostem Prahy</a:t>
            </a:r>
          </a:p>
          <a:p>
            <a:pPr lvl="1"/>
            <a:r>
              <a:rPr lang="cs-CZ" dirty="0"/>
              <a:t>V Praze vzniklo přes 100 míst, a je před námi dalších 1000 nových míst v komunitních sociálních službách</a:t>
            </a:r>
          </a:p>
          <a:p>
            <a:pPr lvl="1"/>
            <a:r>
              <a:rPr lang="cs-CZ" dirty="0"/>
              <a:t>Úkol přesahující možnosti Prahy – potřeba synergie všech úrovní MHMP + kraje + MPSV</a:t>
            </a:r>
          </a:p>
          <a:p>
            <a:r>
              <a:rPr lang="cs-CZ" dirty="0"/>
              <a:t>K modernizaci a transformaci</a:t>
            </a:r>
          </a:p>
          <a:p>
            <a:pPr lvl="1"/>
            <a:r>
              <a:rPr lang="cs-CZ" dirty="0"/>
              <a:t>Víme, že lze velké zařízení transformovat do 3 let, není nutné čekat 15 let</a:t>
            </a:r>
          </a:p>
          <a:p>
            <a:pPr lvl="1"/>
            <a:r>
              <a:rPr lang="cs-CZ" dirty="0"/>
              <a:t>Profesionalizovat management i metody sociální práce</a:t>
            </a:r>
          </a:p>
          <a:p>
            <a:pPr lvl="1"/>
            <a:r>
              <a:rPr lang="cs-CZ" dirty="0"/>
              <a:t>Potřebujeme shodu napříč politickým spektrem: ústavní péče mimo území města není přijatelné řešení pro 21. století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67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načka">
            <a:extLst>
              <a:ext uri="{FF2B5EF4-FFF2-40B4-BE49-F238E27FC236}">
                <a16:creationId xmlns:a16="http://schemas.microsoft.com/office/drawing/2014/main" id="{1BB90909-B9D8-4958-B562-82BC424C2F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50" y="4388214"/>
            <a:ext cx="1215299" cy="1140595"/>
          </a:xfrm>
          <a:prstGeom prst="rect">
            <a:avLst/>
          </a:prstGeom>
        </p:spPr>
      </p:pic>
      <p:sp>
        <p:nvSpPr>
          <p:cNvPr id="8" name="Nadpis 7">
            <a:extLst>
              <a:ext uri="{FF2B5EF4-FFF2-40B4-BE49-F238E27FC236}">
                <a16:creationId xmlns:a16="http://schemas.microsoft.com/office/drawing/2014/main" id="{E3A72189-3F92-454E-A4C7-2605C3B1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5953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3907471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lena_Brussell_26 Feb 19" id="{CC9D60CB-355C-4761-BD7E-14D65E50D988}" vid="{025BB037-0C2D-439F-A27E-2A081F17320C}"/>
    </a:ext>
  </a:extLst>
</a:theme>
</file>

<file path=ppt/theme/theme3.xml><?xml version="1.0" encoding="utf-8"?>
<a:theme xmlns:a="http://schemas.openxmlformats.org/drawingml/2006/main" name="1_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ahaPPT_pos">
    <a:dk1>
      <a:srgbClr val="000000"/>
    </a:dk1>
    <a:lt1>
      <a:srgbClr val="FFFFFF"/>
    </a:lt1>
    <a:dk2>
      <a:srgbClr val="001871"/>
    </a:dk2>
    <a:lt2>
      <a:srgbClr val="FFFFFF"/>
    </a:lt2>
    <a:accent1>
      <a:srgbClr val="C81428"/>
    </a:accent1>
    <a:accent2>
      <a:srgbClr val="EF9600"/>
    </a:accent2>
    <a:accent3>
      <a:srgbClr val="6A2C3E"/>
    </a:accent3>
    <a:accent4>
      <a:srgbClr val="00B140"/>
    </a:accent4>
    <a:accent5>
      <a:srgbClr val="0057B8"/>
    </a:accent5>
    <a:accent6>
      <a:srgbClr val="C83737"/>
    </a:accent6>
    <a:hlink>
      <a:srgbClr val="0096FF"/>
    </a:hlink>
    <a:folHlink>
      <a:srgbClr val="75787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514</Words>
  <Application>Microsoft Office PowerPoint</Application>
  <PresentationFormat>Širokoúhlá obrazovka</PresentationFormat>
  <Paragraphs>61</Paragraphs>
  <Slides>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Motiv Office</vt:lpstr>
      <vt:lpstr>Tmava</vt:lpstr>
      <vt:lpstr>1_Tmava</vt:lpstr>
      <vt:lpstr>Modernizace systému sociální péče v Praze  2019 - 2022</vt:lpstr>
      <vt:lpstr>  Praha spala: 1989-2019</vt:lpstr>
      <vt:lpstr>Probuzení v 2019: 10 minut po dvanácté</vt:lpstr>
      <vt:lpstr>Naše strategie</vt:lpstr>
      <vt:lpstr>Kde jsme a jak dál?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Deinstitutionalization  of Pragueʹs homes for people with disabilities</dc:title>
  <dc:creator>Johnová Milena (ZHMP)</dc:creator>
  <cp:lastModifiedBy>Johnová Milena (ZHMP)</cp:lastModifiedBy>
  <cp:revision>102</cp:revision>
  <cp:lastPrinted>2022-10-20T12:18:58Z</cp:lastPrinted>
  <dcterms:created xsi:type="dcterms:W3CDTF">2022-09-04T15:04:14Z</dcterms:created>
  <dcterms:modified xsi:type="dcterms:W3CDTF">2022-10-20T12:47:06Z</dcterms:modified>
</cp:coreProperties>
</file>