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287" r:id="rId4"/>
    <p:sldId id="292" r:id="rId5"/>
    <p:sldId id="286" r:id="rId6"/>
    <p:sldId id="288" r:id="rId7"/>
    <p:sldId id="290" r:id="rId8"/>
    <p:sldId id="285" r:id="rId9"/>
    <p:sldId id="275" r:id="rId10"/>
    <p:sldId id="276" r:id="rId11"/>
    <p:sldId id="278" r:id="rId12"/>
    <p:sldId id="281" r:id="rId13"/>
    <p:sldId id="293" r:id="rId14"/>
    <p:sldId id="294" r:id="rId15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zivatel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66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4415" autoAdjust="0"/>
  </p:normalViewPr>
  <p:slideViewPr>
    <p:cSldViewPr>
      <p:cViewPr>
        <p:scale>
          <a:sx n="110" d="100"/>
          <a:sy n="110" d="100"/>
        </p:scale>
        <p:origin x="-216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951D8-E8D1-4D5D-AF19-BA27E0B3162E}" type="datetimeFigureOut">
              <a:rPr lang="cs-CZ" smtClean="0"/>
              <a:t>8.1.2014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8C9D0-FCC5-4962-BDAB-D9056AAAD8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7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28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284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Řešení přestupků na MČ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844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Řešení přestupků na MČ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84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Řešení přestupků na MČ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8C9D0-FCC5-4962-BDAB-D9056AAAD80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84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89985-CCA1-4469-99DC-E87D62B0E2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90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2E47E-F1B0-46AB-ABE7-3085AC142C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52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DF512-5CD8-4F77-BC77-3AD1915BA8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71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82BED-28B7-435B-8B29-51011D8788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39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6369C-CFA9-4B30-AA32-B3981A42C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1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E445A-17C4-4FC3-985A-61C31499E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3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2907F-51E3-41F9-9D82-2ED1D96B20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53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75B61-D3D2-4DD4-AEFD-7DC4C4E48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41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46D22-9634-47C1-ABC6-D810AB77A8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1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24952-6DE8-4758-B400-54CC6A1D52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09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EB6CD-FDC9-44DF-9CD7-EB63D900B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00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66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4C0DD51-A888-4A19-9F41-6958CF23F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ChangeArrowheads="1"/>
          </p:cNvSpPr>
          <p:nvPr/>
        </p:nvSpPr>
        <p:spPr bwMode="auto">
          <a:xfrm>
            <a:off x="3502779" y="831826"/>
            <a:ext cx="3456533" cy="54721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350800" y="760388"/>
            <a:ext cx="4536504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Rectangle 67"/>
          <p:cNvSpPr>
            <a:spLocks noChangeArrowheads="1"/>
          </p:cNvSpPr>
          <p:nvPr/>
        </p:nvSpPr>
        <p:spPr bwMode="auto">
          <a:xfrm>
            <a:off x="2494816" y="903933"/>
            <a:ext cx="4248472" cy="51845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998872" y="4864373"/>
            <a:ext cx="3382081" cy="67710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1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Ing. Jiří Nouza</a:t>
            </a:r>
            <a:br>
              <a:rPr lang="cs-CZ" sz="11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cs-CZ" sz="11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náměstek primátora hl. m. Prahy</a:t>
            </a:r>
          </a:p>
          <a:p>
            <a:pPr>
              <a:defRPr/>
            </a:pPr>
            <a:endParaRPr lang="cs-CZ" sz="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cs-CZ" sz="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8.1.2014</a:t>
            </a:r>
            <a:endParaRPr lang="cs-CZ" sz="8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494817" y="3339282"/>
            <a:ext cx="4248472" cy="369332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Zóny placeného stání</a:t>
            </a:r>
            <a:endParaRPr lang="pl-PL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907" y="1642539"/>
            <a:ext cx="924010" cy="893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449658" y="1650095"/>
            <a:ext cx="8082782" cy="42271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  <a:extLst/>
        </p:spPr>
        <p:txBody>
          <a:bodyPr wrap="none" anchor="ctr"/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10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/>
              <a:t>SEKUNDÁRNÍ CÍLE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15616" y="1916246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/>
              <a:t>SCHOPNOST ROZVOJE A </a:t>
            </a:r>
            <a:r>
              <a:rPr lang="cs-CZ" sz="1200" b="1" u="sng" dirty="0" smtClean="0"/>
              <a:t>ADAPTABILITA ZPS </a:t>
            </a:r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ZVÝŠENÍ KOMFORTU A NABÍDKA NOVÝCH SLUŽEB UŽIVATELŮM</a:t>
            </a:r>
          </a:p>
          <a:p>
            <a:pPr lvl="1" algn="just"/>
            <a:endParaRPr lang="cs-CZ" sz="1200" dirty="0" smtClean="0"/>
          </a:p>
          <a:p>
            <a:pPr lvl="1" algn="just"/>
            <a:endParaRPr lang="cs-CZ" sz="1200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PODPORA PROVOZU </a:t>
            </a:r>
            <a:r>
              <a:rPr lang="cs-CZ" sz="1200" b="1" u="sng" smtClean="0"/>
              <a:t>ZPS </a:t>
            </a:r>
            <a:endParaRPr lang="cs-CZ" sz="1200" b="1" u="sng" dirty="0" smtClean="0"/>
          </a:p>
        </p:txBody>
      </p:sp>
      <p:sp>
        <p:nvSpPr>
          <p:cNvPr id="14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31838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11</a:t>
            </a:fld>
            <a:endParaRPr lang="cs-CZ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HLAVNÍ PRINCIPY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131840" y="2348880"/>
            <a:ext cx="41044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KONTINUITA</a:t>
            </a:r>
          </a:p>
          <a:p>
            <a:pPr lvl="1" algn="l"/>
            <a:endParaRPr lang="cs-CZ" sz="1200" dirty="0" smtClean="0"/>
          </a:p>
          <a:p>
            <a:pPr lvl="1" algn="l"/>
            <a:endParaRPr lang="cs-CZ" sz="1200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VÝRAZNÁ ROLE MČ</a:t>
            </a:r>
          </a:p>
          <a:p>
            <a:pPr algn="l"/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JEDNOTNÁ </a:t>
            </a:r>
            <a:r>
              <a:rPr lang="cs-CZ" sz="1200" b="1" dirty="0"/>
              <a:t>SPRÁVA A PROVOZ</a:t>
            </a:r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ON-LINE PŘEHLED O VYUŽITÍ ZPS</a:t>
            </a:r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NEZÁVISLÁ SYSTEMATICKÁ KONTROLA</a:t>
            </a:r>
          </a:p>
          <a:p>
            <a:pPr algn="l"/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MODERNÍ TECHNOLOGIE A POSTUPY</a:t>
            </a:r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lvl="1" algn="l"/>
            <a:endParaRPr lang="cs-CZ" sz="1200" u="sng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771800" y="2060848"/>
            <a:ext cx="4032448" cy="37444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4410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3"/>
          <p:cNvSpPr>
            <a:spLocks noChangeArrowheads="1"/>
          </p:cNvSpPr>
          <p:nvPr/>
        </p:nvSpPr>
        <p:spPr bwMode="auto">
          <a:xfrm>
            <a:off x="919764" y="1648609"/>
            <a:ext cx="8476772" cy="43726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12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PŘÍNOSY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604488" y="2423915"/>
            <a:ext cx="3880085" cy="3416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ZVÝŠENÉ REÁLNÉ MOŽNOSTI ZAPARKOVAT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Zvýšení </a:t>
            </a:r>
            <a:r>
              <a:rPr lang="cs-CZ" sz="1200" dirty="0"/>
              <a:t>podílu MČ na ochraně rezidentů trvale bydlících v MČ a zvýšení podílu na regulaci dopravy v klidu ve správním obvodě MČ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Zmenšením zón se zvýší spravedlnost přístupu k parkovacím místům a tím se zvyšuje ochrana </a:t>
            </a:r>
            <a:r>
              <a:rPr lang="cs-CZ" sz="1200" dirty="0"/>
              <a:t>rezidentů v okolí místa bydliště/sídla.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Efektivnější </a:t>
            </a:r>
            <a:r>
              <a:rPr lang="cs-CZ" sz="1200" dirty="0"/>
              <a:t>plánování času pro parkování.</a:t>
            </a:r>
          </a:p>
          <a:p>
            <a:pPr algn="just"/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ZVÝŠENÍ KOMFORTU - NOVÉ SLUŽBY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Nové </a:t>
            </a:r>
            <a:r>
              <a:rPr lang="cs-CZ" sz="1200" dirty="0"/>
              <a:t>možnosti placení parkovného prostřednictvím mobilní aplikace.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On-line </a:t>
            </a:r>
            <a:r>
              <a:rPr lang="cs-CZ" sz="1200" dirty="0"/>
              <a:t>informování o disponibilitě parkování včetně kapacity v parkovacích domech a na komerčních parkovištích.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Možnost </a:t>
            </a:r>
            <a:r>
              <a:rPr lang="cs-CZ" sz="1200" dirty="0"/>
              <a:t>rezervace placeného parkovacího stání.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Carsharing.</a:t>
            </a:r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971600" y="2423915"/>
            <a:ext cx="3528392" cy="32316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VYŠŠÍ SPOKOJENOST UŽIVATELŮ</a:t>
            </a:r>
          </a:p>
          <a:p>
            <a:pPr algn="just"/>
            <a:endParaRPr lang="cs-CZ" sz="1200" b="1" dirty="0" smtClean="0"/>
          </a:p>
          <a:p>
            <a:pPr algn="just"/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ZAJIŠTĚNÍ PLNÉ KONTROLY NAD ZPS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ZVÝŠENÍ DOPRAVNÍ BEZPEČNOSTI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SNÍŽENÍ EKOLOGICKÉ ZÁTĚŽE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ZVÝŠENÍ PRESTIŽE MĚSTA </a:t>
            </a:r>
          </a:p>
          <a:p>
            <a:pPr marL="228600" indent="-22860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ZVÝŠENÍ PŘÍJMŮ Z ZPS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999009" y="1988840"/>
            <a:ext cx="3500983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PRO HMP / MP</a:t>
            </a:r>
            <a:endParaRPr lang="cs-CZ" dirty="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647116" y="1988840"/>
            <a:ext cx="3837457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PRO MČ / OBČANA / PODNIK. SUBJEKTY</a:t>
            </a:r>
            <a:endParaRPr lang="cs-CZ" dirty="0"/>
          </a:p>
        </p:txBody>
      </p:sp>
      <p:sp>
        <p:nvSpPr>
          <p:cNvPr id="14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32753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13</a:t>
            </a:fld>
            <a:endParaRPr lang="cs-CZ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131840" y="2348880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Leden 2014 - Schválení koncepce  </a:t>
            </a:r>
            <a:r>
              <a:rPr lang="cs-CZ" sz="1200" b="1" dirty="0"/>
              <a:t>R</a:t>
            </a:r>
            <a:r>
              <a:rPr lang="cs-CZ" sz="1200" b="1" dirty="0" smtClean="0"/>
              <a:t>adou HMP</a:t>
            </a:r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Duben 2014 - Aktualizace projektů ve spolupráci s MČ</a:t>
            </a:r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l">
              <a:buFont typeface="Wingdings" panose="05000000000000000000" pitchFamily="2" charset="2"/>
              <a:buChar char="q"/>
            </a:pPr>
            <a:r>
              <a:rPr lang="cs-CZ" sz="1200" b="1" dirty="0" smtClean="0"/>
              <a:t>Srpen/září  2014 - Zahájení pilotního projektu</a:t>
            </a:r>
            <a:endParaRPr lang="cs-CZ" sz="1200" b="1" dirty="0"/>
          </a:p>
          <a:p>
            <a:pPr marL="228600" indent="-228600" algn="l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lvl="1" algn="l"/>
            <a:endParaRPr lang="cs-CZ" sz="1200" u="sng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771800" y="2060848"/>
            <a:ext cx="4032448" cy="37444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6166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 </a:t>
            </a:r>
            <a:endParaRPr lang="cs-CZ" sz="24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4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14</a:t>
            </a:fld>
            <a:endParaRPr lang="cs-CZ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131840" y="2348880"/>
            <a:ext cx="41044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 sz="1200" b="1" dirty="0" smtClean="0"/>
          </a:p>
          <a:p>
            <a:pPr algn="l"/>
            <a:endParaRPr lang="cs-CZ" sz="1200" b="1" dirty="0"/>
          </a:p>
          <a:p>
            <a:pPr algn="l"/>
            <a:endParaRPr lang="cs-CZ" sz="1200" b="1" dirty="0" smtClean="0"/>
          </a:p>
          <a:p>
            <a:pPr algn="l"/>
            <a:endParaRPr lang="cs-CZ" sz="1200" b="1" dirty="0"/>
          </a:p>
          <a:p>
            <a:pPr algn="l"/>
            <a:endParaRPr lang="cs-CZ" sz="1200" b="1" dirty="0" smtClean="0"/>
          </a:p>
          <a:p>
            <a:pPr algn="l"/>
            <a:endParaRPr lang="cs-CZ" sz="1200" b="1" dirty="0"/>
          </a:p>
          <a:p>
            <a:pPr algn="l"/>
            <a:endParaRPr lang="cs-CZ" sz="1200" b="1" dirty="0" smtClean="0"/>
          </a:p>
          <a:p>
            <a:pPr algn="l"/>
            <a:endParaRPr lang="cs-CZ" sz="1200" b="1" dirty="0"/>
          </a:p>
          <a:p>
            <a:pPr algn="l"/>
            <a:r>
              <a:rPr lang="cs-CZ" sz="2400" b="1" dirty="0" smtClean="0"/>
              <a:t>Děkuji za pozornost</a:t>
            </a:r>
          </a:p>
          <a:p>
            <a:pPr lvl="1" algn="l"/>
            <a:endParaRPr lang="cs-CZ" sz="1200" u="sng" dirty="0"/>
          </a:p>
        </p:txBody>
      </p:sp>
      <p:sp>
        <p:nvSpPr>
          <p:cNvPr id="12" name="Text Box 187"/>
          <p:cNvSpPr txBox="1">
            <a:spLocks noChangeArrowheads="1"/>
          </p:cNvSpPr>
          <p:nvPr/>
        </p:nvSpPr>
        <p:spPr bwMode="auto">
          <a:xfrm>
            <a:off x="1115616" y="205806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23944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2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2977207"/>
            <a:ext cx="7560889" cy="738664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endParaRPr lang="cs-CZ" dirty="0" smtClean="0"/>
          </a:p>
          <a:p>
            <a:r>
              <a:rPr lang="cs-CZ" dirty="0" smtClean="0"/>
              <a:t>SOUČASNÝ STAV</a:t>
            </a:r>
          </a:p>
          <a:p>
            <a:endParaRPr lang="cs-CZ" dirty="0"/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  <a:endParaRPr lang="cs-CZ" sz="24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0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3"/>
          <p:cNvSpPr>
            <a:spLocks noChangeArrowheads="1"/>
          </p:cNvSpPr>
          <p:nvPr/>
        </p:nvSpPr>
        <p:spPr bwMode="auto">
          <a:xfrm>
            <a:off x="179512" y="1560075"/>
            <a:ext cx="8352928" cy="48212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  <a:extLst/>
        </p:spPr>
        <p:txBody>
          <a:bodyPr wrap="none" anchor="ctr"/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00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3</a:t>
            </a:fld>
            <a:endParaRPr lang="cs-CZ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PRAHA – ZÓNY PLACENÉHO STÁNÍ</a:t>
            </a:r>
            <a:endParaRPr lang="cs-CZ" dirty="0"/>
          </a:p>
        </p:txBody>
      </p:sp>
      <p:sp>
        <p:nvSpPr>
          <p:cNvPr id="11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331640" y="1988840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ZŘÍZENO </a:t>
            </a:r>
            <a:r>
              <a:rPr lang="cs-CZ" sz="1200" b="1" u="sng" dirty="0"/>
              <a:t>DLE </a:t>
            </a:r>
            <a:r>
              <a:rPr lang="cs-CZ" sz="1200" b="1" u="sng" dirty="0" smtClean="0"/>
              <a:t>§23 ZÁKONA O POZEMNÍCH KOMUNIKACÍCH (ZÁKON 13/1997 Sb.)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PROSTOROVÉ VYMEZENÍ DLE NAŘÍZENÍ HL. M. PRAHY</a:t>
            </a:r>
            <a:endParaRPr lang="cs-CZ" sz="1200" b="1" u="sng" dirty="0"/>
          </a:p>
          <a:p>
            <a:pPr marL="457200" lvl="2" algn="just"/>
            <a:endParaRPr lang="cs-CZ" sz="1200" dirty="0" smtClean="0"/>
          </a:p>
          <a:p>
            <a:pPr marL="457200" lvl="2" algn="just"/>
            <a:r>
              <a:rPr lang="cs-CZ" sz="1200" dirty="0" smtClean="0"/>
              <a:t>(Aktuálně nařízení. č. 11/2007 Sb. </a:t>
            </a:r>
            <a:r>
              <a:rPr lang="cs-CZ" sz="1200" dirty="0"/>
              <a:t>h</a:t>
            </a:r>
            <a:r>
              <a:rPr lang="cs-CZ" sz="1200" dirty="0" smtClean="0"/>
              <a:t>l. m. Prahy ve znění následných aktualizací)</a:t>
            </a:r>
            <a:endParaRPr lang="cs-CZ" sz="1200" dirty="0"/>
          </a:p>
          <a:p>
            <a:pPr marL="457200" lvl="2" algn="just"/>
            <a:endParaRPr lang="cs-CZ" sz="1200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VÝVOJ VZNIKU ZPS</a:t>
            </a:r>
            <a:endParaRPr lang="cs-CZ" sz="1200" b="1" u="sng" dirty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1996  	pravobřežní část Prahy 1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2004 / 2007	vybrané ulice Praha 16/ Praha 13 a 22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2007	levobřežní část Prahy 1, Praha 2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2008	Praha 3, Praha 7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2011	příprava rozšíření systému ZPS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9037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3"/>
          <p:cNvSpPr>
            <a:spLocks noChangeArrowheads="1"/>
          </p:cNvSpPr>
          <p:nvPr/>
        </p:nvSpPr>
        <p:spPr bwMode="auto">
          <a:xfrm>
            <a:off x="-252535" y="1650095"/>
            <a:ext cx="8784976" cy="451520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  <a:extLst/>
        </p:spPr>
        <p:txBody>
          <a:bodyPr wrap="none" anchor="ctr"/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4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SOUČASNÉ ZÓNY</a:t>
            </a:r>
            <a:endParaRPr lang="cs-CZ" dirty="0"/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  <p:pic>
        <p:nvPicPr>
          <p:cNvPr id="11" name="Picture 4" descr="C:\Users\Uzivatel\Desktop\Mapa-Zon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4450301" cy="325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9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5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PRAHA – DOPRAVA V KLIDU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87624" y="2204864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PŘEVÁŽNÁ ČÁST PARKOVÁNÍ SE ODEHRÁVÁ NA KOMUNIKAČNÍ SÍTI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NEJSILNĚJŠÍ POPTÁVKA V CENTRÁLNÍ ČÁSTI MĚSTA, VE VÍCEPODLAŽNÍ OBYTNÉ ZÁSTAVBĚ, U STANIC METRA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PŘEVAŽUJE </a:t>
            </a:r>
            <a:r>
              <a:rPr lang="cs-CZ" sz="1200" b="1" dirty="0"/>
              <a:t>POPTÁVKA NAD NABÍDKOU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POUZE ČÁSTEČNÉ VYUŽITÍ KAPACITY V EXISTUJÍCÍCH HROMADNÝCH GARÁŽÍCH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ZAVEDENA REGULACE PARKOVÁNÍ FORMOU ZPOPLATNĚNÉHO PARKOVÁNÍ – ZPS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V PROVOZU SYSTÉM ZÁCHYTNÝCH PARKOVIŠŤ P+R A MÍSTO PRO ZASTAVENÍ K+R</a:t>
            </a:r>
            <a:endParaRPr lang="cs-CZ" sz="1200" b="1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/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42667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6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PRAHA – ZPS – DALŠÍ ZÁJEMCI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11760" y="2236544"/>
            <a:ext cx="4680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SILNÝ PŘETLAK POPTÁVKY PO PARKOVÁNÍ V PROSTORU SOUSEDÍCÍM SE STÁVAJÍCÍM ÚZEMÍM ZPS</a:t>
            </a:r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ZÁJEM O ZŘÍZENÍ ZPS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Praha 4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Praha 5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Praha 6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Praha 8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Praha 9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cs-CZ" sz="1200" dirty="0" smtClean="0"/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Rozšíření v Praze 3</a:t>
            </a:r>
          </a:p>
          <a:p>
            <a:pPr marL="457200" lvl="2" algn="just"/>
            <a:endParaRPr lang="cs-CZ" sz="1200" dirty="0"/>
          </a:p>
          <a:p>
            <a:pPr marL="457200" lvl="2" algn="just"/>
            <a:endParaRPr lang="cs-CZ" sz="1200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dirty="0" smtClean="0"/>
              <a:t>AKTUÁLNĚ V PŘÍPRAVĚ NOVÁ KONCEPCE ZPS</a:t>
            </a:r>
            <a:endParaRPr lang="cs-CZ" sz="1200" b="1" dirty="0"/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  <p:sp>
        <p:nvSpPr>
          <p:cNvPr id="14" name="Obdélník 13"/>
          <p:cNvSpPr/>
          <p:nvPr/>
        </p:nvSpPr>
        <p:spPr bwMode="auto">
          <a:xfrm>
            <a:off x="2195736" y="2060848"/>
            <a:ext cx="5112568" cy="40324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40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7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2977207"/>
            <a:ext cx="7560889" cy="738664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endParaRPr lang="cs-CZ" dirty="0" smtClean="0"/>
          </a:p>
          <a:p>
            <a:r>
              <a:rPr lang="cs-CZ" dirty="0" smtClean="0"/>
              <a:t>NOVÝ MODEL ZPS</a:t>
            </a:r>
          </a:p>
          <a:p>
            <a:endParaRPr lang="cs-CZ" dirty="0"/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329279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3"/>
          <p:cNvSpPr>
            <a:spLocks noChangeArrowheads="1"/>
          </p:cNvSpPr>
          <p:nvPr/>
        </p:nvSpPr>
        <p:spPr bwMode="auto">
          <a:xfrm>
            <a:off x="179512" y="1560075"/>
            <a:ext cx="8352928" cy="48212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  <a:extLst/>
        </p:spPr>
        <p:txBody>
          <a:bodyPr wrap="none" anchor="ctr"/>
          <a:lstStyle/>
          <a:p>
            <a:pPr marL="171450" indent="-171450" algn="l">
              <a:buFont typeface="Arial" panose="020B0604020202020204" pitchFamily="34" charset="0"/>
              <a:buChar char="•"/>
            </a:pPr>
            <a:endParaRPr lang="cs-CZ" sz="1000"/>
          </a:p>
        </p:txBody>
      </p:sp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8</a:t>
            </a:fld>
            <a:endParaRPr lang="cs-CZ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 smtClean="0"/>
              <a:t>HLAVNÍ IMPULSY PRO VZNIK NOVÉHO MODELU SYSTÉMU ZPS</a:t>
            </a:r>
            <a:endParaRPr lang="cs-CZ" dirty="0"/>
          </a:p>
        </p:txBody>
      </p:sp>
      <p:sp>
        <p:nvSpPr>
          <p:cNvPr id="11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6166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</a:t>
            </a:r>
            <a:r>
              <a:rPr lang="cs-CZ" sz="2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STÁNÍ</a:t>
            </a:r>
            <a:endParaRPr lang="cs-CZ" sz="24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007604" y="190410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/>
              <a:t>NĚKTERÉ DOSUD NEZAPOJENÉ MČ MAJÍ OBJEKTIVNÍ POTŘEBU VYTVÁŘET ZPS</a:t>
            </a:r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PROVOZ </a:t>
            </a:r>
            <a:r>
              <a:rPr lang="cs-CZ" sz="1200" b="1" u="sng" dirty="0"/>
              <a:t>SOUČASNÉHO SYSTÉMU ZPS JE PROBLEMATICKÝ</a:t>
            </a:r>
            <a:endParaRPr lang="cs-CZ" sz="1200" b="1" u="sng" dirty="0" smtClean="0"/>
          </a:p>
          <a:p>
            <a:pPr lvl="1" algn="just"/>
            <a:endParaRPr lang="cs-CZ" sz="1200" dirty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DISPONIBILINÍ PARKOVACÍ MÍSTA NEJSOU </a:t>
            </a:r>
            <a:r>
              <a:rPr lang="cs-CZ" sz="1200" b="1" u="sng" dirty="0"/>
              <a:t>OPTIMÁLNĚ VYUŽÍVÁNA </a:t>
            </a:r>
            <a:endParaRPr lang="cs-CZ" sz="1200" b="1" u="sng" dirty="0" smtClean="0"/>
          </a:p>
          <a:p>
            <a:pPr lvl="1" algn="just"/>
            <a:endParaRPr lang="cs-CZ" sz="1200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NÍZKÁ </a:t>
            </a:r>
            <a:r>
              <a:rPr lang="cs-CZ" sz="1200" b="1" u="sng" dirty="0"/>
              <a:t>RESPEKTOVANOST </a:t>
            </a:r>
            <a:r>
              <a:rPr lang="cs-CZ" sz="1200" b="1" u="sng" dirty="0" smtClean="0"/>
              <a:t>V </a:t>
            </a:r>
            <a:r>
              <a:rPr lang="cs-CZ" sz="1200" b="1" u="sng" dirty="0"/>
              <a:t>ZÓNÁCH KRÁTKODOBÉHO </a:t>
            </a:r>
            <a:r>
              <a:rPr lang="cs-CZ" sz="1200" b="1" u="sng" dirty="0" smtClean="0"/>
              <a:t>PLACENÉHO PARKOVÁNÍ</a:t>
            </a:r>
            <a:endParaRPr lang="cs-CZ" sz="1200" b="1" u="sng" dirty="0"/>
          </a:p>
        </p:txBody>
      </p:sp>
    </p:spTree>
    <p:extLst>
      <p:ext uri="{BB962C8B-B14F-4D97-AF65-F5344CB8AC3E}">
        <p14:creationId xmlns:p14="http://schemas.microsoft.com/office/powerpoint/2010/main" val="2057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5" name="Rectangle 9"/>
          <p:cNvSpPr>
            <a:spLocks noChangeArrowheads="1"/>
          </p:cNvSpPr>
          <p:nvPr/>
        </p:nvSpPr>
        <p:spPr bwMode="auto">
          <a:xfrm>
            <a:off x="0" y="0"/>
            <a:ext cx="899319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88" name="Rectangle 43"/>
          <p:cNvSpPr>
            <a:spLocks noChangeArrowheads="1"/>
          </p:cNvSpPr>
          <p:nvPr/>
        </p:nvSpPr>
        <p:spPr bwMode="auto">
          <a:xfrm>
            <a:off x="971551" y="0"/>
            <a:ext cx="8172450" cy="8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" y="20319"/>
            <a:ext cx="844503" cy="816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899319" y="1648609"/>
            <a:ext cx="8281193" cy="48032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glow rad="101600">
              <a:srgbClr val="000066">
                <a:alpha val="60000"/>
              </a:srgbClr>
            </a:glow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Right"/>
            <a:lightRig rig="threePt" dir="t"/>
          </a:scene3d>
          <a:extLst/>
        </p:spPr>
        <p:txBody>
          <a:bodyPr wrap="none" anchor="ctr"/>
          <a:lstStyle/>
          <a:p>
            <a:pPr marL="171450" lvl="0" indent="-171450" algn="l">
              <a:buFont typeface="Arial" panose="020B0604020202020204" pitchFamily="34" charset="0"/>
              <a:buChar char="•"/>
            </a:pPr>
            <a:endParaRPr lang="cs-CZ" sz="1000" dirty="0"/>
          </a:p>
        </p:txBody>
      </p:sp>
      <p:sp>
        <p:nvSpPr>
          <p:cNvPr id="1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76457" y="6453336"/>
            <a:ext cx="467544" cy="404664"/>
          </a:xfrm>
          <a:ln>
            <a:solidFill>
              <a:srgbClr val="003366"/>
            </a:solidFill>
          </a:ln>
        </p:spPr>
        <p:txBody>
          <a:bodyPr anchor="ctr"/>
          <a:lstStyle/>
          <a:p>
            <a:pPr algn="ctr">
              <a:defRPr/>
            </a:pPr>
            <a:fld id="{CC982BED-28B7-435B-8B29-51011D87886F}" type="slidenum">
              <a:rPr lang="cs-CZ" smtClean="0"/>
              <a:pPr algn="ctr">
                <a:defRPr/>
              </a:pPr>
              <a:t>9</a:t>
            </a:fld>
            <a:endParaRPr lang="cs-CZ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71551" y="1252298"/>
            <a:ext cx="7560889" cy="307777"/>
          </a:xfrm>
          <a:prstGeom prst="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cs-CZ"/>
            </a:defPPr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cs-CZ" dirty="0"/>
              <a:t>PRIMÁRNÍ CÍLE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15616" y="1866304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OCHRANA REZIDENTŮ</a:t>
            </a:r>
            <a:endParaRPr lang="cs-CZ" sz="1200" dirty="0" smtClean="0"/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UMOŽNĚNÍ PARKOVÁNÍ PRO NÁVŠTĚVNÍKY</a:t>
            </a:r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ZKLIDNĚNÍ DOPRAVY</a:t>
            </a:r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AutoNum type="arabicPeriod"/>
            </a:pPr>
            <a:endParaRPr lang="cs-CZ" sz="1200" b="1" u="sng" dirty="0" smtClean="0"/>
          </a:p>
          <a:p>
            <a:pPr marL="228600" indent="-228600" algn="just">
              <a:buFont typeface="Wingdings" panose="05000000000000000000" pitchFamily="2" charset="2"/>
              <a:buChar char="q"/>
            </a:pPr>
            <a:r>
              <a:rPr lang="cs-CZ" sz="1200" b="1" u="sng" dirty="0" smtClean="0"/>
              <a:t>VYSOKÁ RESPEKTOVANOST</a:t>
            </a:r>
            <a:r>
              <a:rPr lang="cs-CZ" sz="1200" dirty="0" smtClean="0"/>
              <a:t> </a:t>
            </a:r>
          </a:p>
        </p:txBody>
      </p:sp>
      <p:sp>
        <p:nvSpPr>
          <p:cNvPr id="10" name="Text Box 187"/>
          <p:cNvSpPr txBox="1">
            <a:spLocks noChangeArrowheads="1"/>
          </p:cNvSpPr>
          <p:nvPr/>
        </p:nvSpPr>
        <p:spPr bwMode="auto">
          <a:xfrm>
            <a:off x="1115616" y="188913"/>
            <a:ext cx="7848997" cy="457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KONCEPCE ZÓN PLACENÉHO STÁNÍ</a:t>
            </a:r>
          </a:p>
        </p:txBody>
      </p:sp>
    </p:spTree>
    <p:extLst>
      <p:ext uri="{BB962C8B-B14F-4D97-AF65-F5344CB8AC3E}">
        <p14:creationId xmlns:p14="http://schemas.microsoft.com/office/powerpoint/2010/main" val="6932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7C8D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7C8D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484</Words>
  <Application>Microsoft Office PowerPoint</Application>
  <PresentationFormat>Předvádění na obrazovce (4:3)</PresentationFormat>
  <Paragraphs>196</Paragraphs>
  <Slides>14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PRK Partners,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ZPS NÁVRH KONCEPCE</dc:title>
  <dc:creator>Michal Merta</dc:creator>
  <cp:lastModifiedBy>Schön Kateřina ()</cp:lastModifiedBy>
  <cp:revision>156</cp:revision>
  <dcterms:created xsi:type="dcterms:W3CDTF">2011-02-27T18:09:11Z</dcterms:created>
  <dcterms:modified xsi:type="dcterms:W3CDTF">2014-01-08T07:50:29Z</dcterms:modified>
</cp:coreProperties>
</file>